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8" r:id="rId1"/>
  </p:sldMasterIdLst>
  <p:sldIdLst>
    <p:sldId id="273" r:id="rId2"/>
    <p:sldId id="274" r:id="rId3"/>
    <p:sldId id="275" r:id="rId4"/>
    <p:sldId id="257" r:id="rId5"/>
    <p:sldId id="266" r:id="rId6"/>
    <p:sldId id="267" r:id="rId7"/>
    <p:sldId id="258" r:id="rId8"/>
    <p:sldId id="259" r:id="rId9"/>
    <p:sldId id="260" r:id="rId10"/>
    <p:sldId id="265" r:id="rId11"/>
    <p:sldId id="269" r:id="rId12"/>
    <p:sldId id="270" r:id="rId13"/>
    <p:sldId id="271" r:id="rId14"/>
    <p:sldId id="272" r:id="rId15"/>
    <p:sldId id="276" r:id="rId16"/>
  </p:sldIdLst>
  <p:sldSz cx="9144000" cy="6858000" type="screen4x3"/>
  <p:notesSz cx="6858000" cy="9144000"/>
  <p:defaultTextStyle>
    <a:defPPr>
      <a:defRPr lang="e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71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18AD0BF-0A37-FAB2-40D5-20EDB0371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D7F5D-3164-41DA-BD05-663ECC82F39C}" type="datetimeFigureOut">
              <a:rPr lang="ru-RU"/>
              <a:pPr>
                <a:defRPr/>
              </a:pPr>
              <a:t>06.09.2024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CE56524-DF4F-8DA8-C5FB-0DF21AD23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328FCD-AEEF-B747-A5C9-B257F2AF7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E7E11-D4A7-4840-9FC2-B586DE67A79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86442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84E6B0-0533-7353-0D3B-2E74235E1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E9904-3F00-414D-87E6-08678395796D}" type="datetimeFigureOut">
              <a:rPr lang="ru-RU"/>
              <a:pPr>
                <a:defRPr/>
              </a:pPr>
              <a:t>06.09.2024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76D522E-643C-56F9-7805-C00EB2E55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BFFBDA-A762-975C-054C-B176D2D6B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9FF38-140E-402B-9054-60832AB73D6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70594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BF109C9-7A77-1827-4422-033535B5D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09AEA-A7CD-4335-93E3-80299E95DE22}" type="datetimeFigureOut">
              <a:rPr lang="ru-RU"/>
              <a:pPr>
                <a:defRPr/>
              </a:pPr>
              <a:t>06.09.2024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412F285-496A-04E5-FEAF-CA8ADAF58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024BDE2-D4E7-D25B-D837-803010EEC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C79CF-8CEE-4ED3-AFE0-90AB35F537A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79131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E97D4E9-ABEF-C0C0-FAAD-4A9D88ADF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45787-7B80-4E41-B3FF-03F5CAE14E01}" type="datetimeFigureOut">
              <a:rPr lang="ru-RU"/>
              <a:pPr>
                <a:defRPr/>
              </a:pPr>
              <a:t>06.09.2024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C65DAF6-C3E0-FF49-64EF-8CF37B8F7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3044144-B124-8A9B-533C-876221B84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6D68F-190E-4A36-84AA-EB98450EC68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88003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2F7B10B-32F5-F8AB-CB6D-621A3BB27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A827A-525A-43FC-8D3F-03E370B438A4}" type="datetimeFigureOut">
              <a:rPr lang="ru-RU"/>
              <a:pPr>
                <a:defRPr/>
              </a:pPr>
              <a:t>06.09.2024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57C6934-B84B-1600-BB8D-567C0613F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185F55-B945-E245-68EF-7739D2E36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0B85B-D478-410F-B6B8-CFB9E7EB786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82981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91156F17-619E-7F42-1F92-AE83AA333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B2E9C-D2B4-49CA-8FE3-90A858446265}" type="datetimeFigureOut">
              <a:rPr lang="ru-RU"/>
              <a:pPr>
                <a:defRPr/>
              </a:pPr>
              <a:t>06.09.2024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80E10358-1A66-2575-B5A7-9374CF2B2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8A8E3B2D-5C31-F7F4-A6B6-732ABA42A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6DC2E-1723-4D58-A74A-C4426E355CA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95378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id="{D8573ABC-560F-98AA-A8F8-1097D037C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C32A1-07A9-4E8B-A52C-FDA91CFDA387}" type="datetimeFigureOut">
              <a:rPr lang="ru-RU"/>
              <a:pPr>
                <a:defRPr/>
              </a:pPr>
              <a:t>06.09.2024</a:t>
            </a:fld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A42079CD-8131-45D4-1222-F178DA247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D92F1916-6F60-1F6A-598E-C4E3EBAEB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63829-A593-4C33-9966-57E411CFA8C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40605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>
                <a16:creationId xmlns:a16="http://schemas.microsoft.com/office/drawing/2014/main" id="{457CD476-322E-E7DF-1060-BF43F3955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1B62D-3503-4213-9759-853961039826}" type="datetimeFigureOut">
              <a:rPr lang="ru-RU"/>
              <a:pPr>
                <a:defRPr/>
              </a:pPr>
              <a:t>06.09.2024</a:t>
            </a:fld>
            <a:endParaRPr lang="ru-RU"/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id="{DA0516F3-7B5D-9AAF-DD32-ADD473729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17B33374-086F-7E0B-9823-E803D557A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E6608-8EA0-47C0-9026-7D28FF48BBE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67234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id="{DAA92328-91BD-03C4-29B5-1EDE2398C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3EEA9-1650-4C55-89B4-080C0E80764A}" type="datetimeFigureOut">
              <a:rPr lang="ru-RU"/>
              <a:pPr>
                <a:defRPr/>
              </a:pPr>
              <a:t>06.09.2024</a:t>
            </a:fld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id="{58E4D88D-DDE9-8DEC-F351-6B9D23ED2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id="{0CF13891-4754-2AFB-EDED-BD0D6136A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BB08B-E2F3-4C93-A887-2EC0046021C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3844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F499EA0E-BB17-C65E-3C71-E945C902A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30A5E4-43F4-4FDB-95FB-B0D564AC6668}" type="datetimeFigureOut">
              <a:rPr lang="ru-RU"/>
              <a:pPr>
                <a:defRPr/>
              </a:pPr>
              <a:t>06.09.2024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3AE4E398-B970-ED51-E0CE-CE09429E1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EB84FBA7-4C74-48A8-A791-C44549621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EE7C4-86F3-4DC8-B9FF-9320C3C8E1B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9957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D443E4E0-9156-1A1F-D05B-64FEFED1D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38B58-E0FA-49E9-8570-5129BE0C87E6}" type="datetimeFigureOut">
              <a:rPr lang="ru-RU"/>
              <a:pPr>
                <a:defRPr/>
              </a:pPr>
              <a:t>06.09.2024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3DB69B6F-2529-0687-C781-D23607652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C76F5EBD-7717-18DC-435C-47F7346F9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6CC5C-1DA7-433C-A64F-D5E22F27B70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5744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>
            <a:extLst>
              <a:ext uri="{FF2B5EF4-FFF2-40B4-BE49-F238E27FC236}">
                <a16:creationId xmlns:a16="http://schemas.microsoft.com/office/drawing/2014/main" id="{DD5B5695-BD7E-88F8-3E92-F42716A904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E49B32A-28C4-0E46-3A33-244ED3C3C8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48D3D20-A9BC-7E27-A929-C7DD7A44E0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537AC06-FDAA-462C-94F6-27C11FAD99ED}" type="datetimeFigureOut">
              <a:rPr lang="ru-RU"/>
              <a:pPr>
                <a:defRPr/>
              </a:pPr>
              <a:t>06.09.2024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1F14628-5583-2A29-080C-3E3CC8EBC9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4E688F-C1A7-DDDB-D6C6-67EBFEB204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16A0C7D-9AEA-493B-9001-D86C1181208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n.harvard.edu/daily/conflict-resolution/conflict-resolution-strategies/" TargetMode="External"/><Relationship Id="rId2" Type="http://schemas.openxmlformats.org/officeDocument/2006/relationships/hyperlink" Target="https://www.ipisresearch.be/maps/handbookweboct07.pdf%20%207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4245" y="1214754"/>
            <a:ext cx="6707088" cy="85725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/>
              <a:t>AL-FARABI KAZAKH NATIONAL UNIVERSITY</a:t>
            </a:r>
            <a:endParaRPr lang="ru-RU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195736" y="2192470"/>
            <a:ext cx="648072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</a:rPr>
              <a:t>Department of political science and political technologies</a:t>
            </a:r>
            <a:r>
              <a:rPr lang="ru-RU" sz="2800" b="1" dirty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95736" y="3311189"/>
            <a:ext cx="66247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sz="4400" b="1" dirty="0">
                <a:latin typeface="Arial" panose="020B0604020202020204" pitchFamily="34" charset="0"/>
                <a:cs typeface="Arial" panose="020B0604020202020204" pitchFamily="34" charset="0"/>
              </a:rPr>
              <a:t>Political conflict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studies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39752" y="4306797"/>
            <a:ext cx="3240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" sz="2400" b="1" dirty="0">
                <a:latin typeface="Arial" panose="020B0604020202020204" pitchFamily="34" charset="0"/>
              </a:rPr>
              <a:t>Abzhapparova A.A.</a:t>
            </a:r>
          </a:p>
          <a:p>
            <a:r>
              <a:rPr lang="en-US" sz="2400" b="1" dirty="0">
                <a:latin typeface="Arial" panose="020B0604020202020204" pitchFamily="34" charset="0"/>
              </a:rPr>
              <a:t>Senior lecturer</a:t>
            </a:r>
            <a:endParaRPr lang="ru-RU" sz="2400" b="1" dirty="0">
              <a:latin typeface="Arial" panose="020B0604020202020204" pitchFamily="34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09563F3-E824-988A-A914-8F1EE3C48F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124744"/>
            <a:ext cx="1296144" cy="1467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049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>
            <a:extLst>
              <a:ext uri="{FF2B5EF4-FFF2-40B4-BE49-F238E27FC236}">
                <a16:creationId xmlns:a16="http://schemas.microsoft.com/office/drawing/2014/main" id="{B400EB3D-22CD-830A-D469-07E6D8689A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" altLang="ru-RU"/>
              <a:t>Definition</a:t>
            </a:r>
          </a:p>
        </p:txBody>
      </p:sp>
      <p:sp>
        <p:nvSpPr>
          <p:cNvPr id="9219" name="Содержимое 2">
            <a:extLst>
              <a:ext uri="{FF2B5EF4-FFF2-40B4-BE49-F238E27FC236}">
                <a16:creationId xmlns:a16="http://schemas.microsoft.com/office/drawing/2014/main" id="{B897E95C-97C9-2BA8-9B91-F69A3BB893F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57200" y="2249488"/>
            <a:ext cx="8472488" cy="432435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Georgia" panose="02040502050405020303" pitchFamily="18" charset="0"/>
              <a:buNone/>
            </a:pPr>
            <a:r>
              <a:rPr lang="en" altLang="ru-RU"/>
              <a:t>Political conflict is a violent confrontation between two or more parties over the distribution of public goods.</a:t>
            </a:r>
          </a:p>
          <a:p>
            <a:pPr>
              <a:buFont typeface="Georgia" panose="02040502050405020303" pitchFamily="18" charset="0"/>
              <a:buNone/>
            </a:pPr>
            <a:endParaRPr lang="ru-RU" altLang="ru-RU"/>
          </a:p>
          <a:p>
            <a:pPr>
              <a:buFontTx/>
              <a:buChar char="-"/>
            </a:pPr>
            <a:r>
              <a:rPr lang="en" altLang="ru-RU"/>
              <a:t>Strength Vs Bargaining</a:t>
            </a:r>
          </a:p>
          <a:p>
            <a:pPr>
              <a:buFontTx/>
              <a:buChar char="-"/>
            </a:pPr>
            <a:endParaRPr lang="en-US" altLang="ru-RU"/>
          </a:p>
          <a:p>
            <a:pPr>
              <a:buFontTx/>
              <a:buChar char="-"/>
            </a:pPr>
            <a:r>
              <a:rPr lang="en" altLang="ru-RU"/>
              <a:t>Intrapersonal conflicts are ignored</a:t>
            </a:r>
          </a:p>
          <a:p>
            <a:pPr>
              <a:buFontTx/>
              <a:buChar char="-"/>
            </a:pPr>
            <a:endParaRPr lang="ru-RU" altLang="ru-RU"/>
          </a:p>
          <a:p>
            <a:pPr>
              <a:buFontTx/>
              <a:buChar char="-"/>
            </a:pPr>
            <a:r>
              <a:rPr lang="en" altLang="ru-RU"/>
              <a:t>Public goods: resources, norms…</a:t>
            </a:r>
          </a:p>
          <a:p>
            <a:pPr>
              <a:buFontTx/>
              <a:buChar char="-"/>
            </a:pPr>
            <a:endParaRPr lang="ru-RU" altLang="ru-RU"/>
          </a:p>
          <a:p>
            <a:pPr>
              <a:buFontTx/>
              <a:buChar char="-"/>
            </a:pPr>
            <a:endParaRPr lang="ru-RU" alt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>
            <a:extLst>
              <a:ext uri="{FF2B5EF4-FFF2-40B4-BE49-F238E27FC236}">
                <a16:creationId xmlns:a16="http://schemas.microsoft.com/office/drawing/2014/main" id="{BE86E886-8EF9-0497-9AA3-A43C05DA89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" altLang="ru-RU"/>
              <a:t>Two Trends in Political Philosophy</a:t>
            </a:r>
          </a:p>
        </p:txBody>
      </p:sp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A289C628-05E1-ABE2-6603-09B718C5A55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" altLang="ru-RU"/>
              <a:t>"Man is a political animal" - Aristotle</a:t>
            </a:r>
          </a:p>
          <a:p>
            <a:endParaRPr lang="ru-RU" altLang="ru-RU"/>
          </a:p>
          <a:p>
            <a:r>
              <a:rPr lang="en" altLang="ru-RU"/>
              <a:t>Man is a participant in the "war of all against all" - Thomas Hobbes</a:t>
            </a:r>
          </a:p>
          <a:p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>
            <a:extLst>
              <a:ext uri="{FF2B5EF4-FFF2-40B4-BE49-F238E27FC236}">
                <a16:creationId xmlns:a16="http://schemas.microsoft.com/office/drawing/2014/main" id="{CBAA9F11-1D2B-429A-D715-6CE8234E0A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" altLang="ru-RU" dirty="0"/>
              <a:t>Main types of conflicts</a:t>
            </a:r>
          </a:p>
        </p:txBody>
      </p:sp>
      <p:graphicFrame>
        <p:nvGraphicFramePr>
          <p:cNvPr id="18464" name="Group 32">
            <a:extLst>
              <a:ext uri="{FF2B5EF4-FFF2-40B4-BE49-F238E27FC236}">
                <a16:creationId xmlns:a16="http://schemas.microsoft.com/office/drawing/2014/main" id="{267E58FF-F5E0-200A-0858-950AFCBD16D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543925" cy="2674937"/>
        </p:xfrm>
        <a:graphic>
          <a:graphicData uri="http://schemas.openxmlformats.org/drawingml/2006/table">
            <a:tbl>
              <a:tblPr/>
              <a:tblGrid>
                <a:gridCol w="2270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9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84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1519"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alt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Parameter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alt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Significantly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alt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Insignificantly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519"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Duration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Long-term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Short term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519"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Obviousness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Open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Latent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519"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Validity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Realistic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Unrealistic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88861"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Limited resource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Zero-sum (no win-win solution possible)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With a positive sum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(a mutually beneficial solution is possible)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>
            <a:extLst>
              <a:ext uri="{FF2B5EF4-FFF2-40B4-BE49-F238E27FC236}">
                <a16:creationId xmlns:a16="http://schemas.microsoft.com/office/drawing/2014/main" id="{5E73B586-3A17-58CB-0177-FEE3EEB885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" altLang="ru-RU"/>
              <a:t>Political conflicts at different levels</a:t>
            </a:r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43D47410-0835-4E77-E29A-FAE52AC63957}"/>
              </a:ext>
            </a:extLst>
          </p:cNvPr>
          <p:cNvSpPr/>
          <p:nvPr/>
        </p:nvSpPr>
        <p:spPr>
          <a:xfrm>
            <a:off x="3429000" y="4286250"/>
            <a:ext cx="1928813" cy="15001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E6E2DBA7-C1C6-BD6D-BC92-5A72F402C4B9}"/>
              </a:ext>
            </a:extLst>
          </p:cNvPr>
          <p:cNvSpPr/>
          <p:nvPr/>
        </p:nvSpPr>
        <p:spPr>
          <a:xfrm>
            <a:off x="928688" y="3071813"/>
            <a:ext cx="1928812" cy="15001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F42158B1-CA77-C56E-4AD0-CCA13ACF4D50}"/>
              </a:ext>
            </a:extLst>
          </p:cNvPr>
          <p:cNvSpPr/>
          <p:nvPr/>
        </p:nvSpPr>
        <p:spPr>
          <a:xfrm>
            <a:off x="3429000" y="2357438"/>
            <a:ext cx="1928813" cy="15001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573A9D92-7C3C-9F68-315B-7866AD4E328D}"/>
              </a:ext>
            </a:extLst>
          </p:cNvPr>
          <p:cNvSpPr/>
          <p:nvPr/>
        </p:nvSpPr>
        <p:spPr>
          <a:xfrm>
            <a:off x="6000750" y="3071813"/>
            <a:ext cx="1928813" cy="15001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id="{BD5A50A8-971D-B65D-C865-BE4AB6DCDFA1}"/>
              </a:ext>
            </a:extLst>
          </p:cNvPr>
          <p:cNvCxnSpPr/>
          <p:nvPr/>
        </p:nvCxnSpPr>
        <p:spPr>
          <a:xfrm>
            <a:off x="5429250" y="3429000"/>
            <a:ext cx="500063" cy="28575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id="{3A404A79-775D-B7AA-5598-DAA8AA1EFA36}"/>
              </a:ext>
            </a:extLst>
          </p:cNvPr>
          <p:cNvCxnSpPr/>
          <p:nvPr/>
        </p:nvCxnSpPr>
        <p:spPr>
          <a:xfrm flipV="1">
            <a:off x="2786063" y="3071813"/>
            <a:ext cx="571500" cy="35718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>
            <a:extLst>
              <a:ext uri="{FF2B5EF4-FFF2-40B4-BE49-F238E27FC236}">
                <a16:creationId xmlns:a16="http://schemas.microsoft.com/office/drawing/2014/main" id="{73B2EDFB-3683-5F4B-1507-8E2627555F6F}"/>
              </a:ext>
            </a:extLst>
          </p:cNvPr>
          <p:cNvCxnSpPr/>
          <p:nvPr/>
        </p:nvCxnSpPr>
        <p:spPr>
          <a:xfrm rot="5400000">
            <a:off x="4751388" y="4108450"/>
            <a:ext cx="500062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>
            <a:extLst>
              <a:ext uri="{FF2B5EF4-FFF2-40B4-BE49-F238E27FC236}">
                <a16:creationId xmlns:a16="http://schemas.microsoft.com/office/drawing/2014/main" id="{11874F8D-21AA-0C36-C45B-8C0BB75C98EC}"/>
              </a:ext>
            </a:extLst>
          </p:cNvPr>
          <p:cNvCxnSpPr/>
          <p:nvPr/>
        </p:nvCxnSpPr>
        <p:spPr>
          <a:xfrm rot="5400000">
            <a:off x="3465512" y="4106863"/>
            <a:ext cx="500063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Заголовок 1">
            <a:extLst>
              <a:ext uri="{FF2B5EF4-FFF2-40B4-BE49-F238E27FC236}">
                <a16:creationId xmlns:a16="http://schemas.microsoft.com/office/drawing/2014/main" id="{4713778D-92B3-29F9-2322-B98CCD688F86}"/>
              </a:ext>
            </a:extLst>
          </p:cNvPr>
          <p:cNvSpPr txBox="1">
            <a:spLocks/>
          </p:cNvSpPr>
          <p:nvPr/>
        </p:nvSpPr>
        <p:spPr bwMode="auto">
          <a:xfrm>
            <a:off x="6572250" y="5072063"/>
            <a:ext cx="1676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40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300" name="TextBox 30">
            <a:extLst>
              <a:ext uri="{FF2B5EF4-FFF2-40B4-BE49-F238E27FC236}">
                <a16:creationId xmlns:a16="http://schemas.microsoft.com/office/drawing/2014/main" id="{8303BDF3-4728-1B8C-77BF-6D3431F1C1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0750" y="3571875"/>
            <a:ext cx="2143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" altLang="ru-RU" sz="1600">
                <a:solidFill>
                  <a:schemeClr val="bg1"/>
                </a:solidFill>
                <a:latin typeface="Arial" panose="020B0604020202020204" pitchFamily="34" charset="0"/>
              </a:rPr>
              <a:t>Interest groups</a:t>
            </a:r>
          </a:p>
        </p:txBody>
      </p:sp>
      <p:sp>
        <p:nvSpPr>
          <p:cNvPr id="12301" name="TextBox 31">
            <a:extLst>
              <a:ext uri="{FF2B5EF4-FFF2-40B4-BE49-F238E27FC236}">
                <a16:creationId xmlns:a16="http://schemas.microsoft.com/office/drawing/2014/main" id="{708EE51E-039C-CCCA-3DEB-2A6B82430E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75" y="2928938"/>
            <a:ext cx="157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" altLang="ru-RU">
                <a:solidFill>
                  <a:schemeClr val="bg1"/>
                </a:solidFill>
                <a:latin typeface="Arial" panose="020B0604020202020204" pitchFamily="34" charset="0"/>
              </a:rPr>
              <a:t>State</a:t>
            </a:r>
          </a:p>
        </p:txBody>
      </p:sp>
      <p:sp>
        <p:nvSpPr>
          <p:cNvPr id="12302" name="TextBox 32">
            <a:extLst>
              <a:ext uri="{FF2B5EF4-FFF2-40B4-BE49-F238E27FC236}">
                <a16:creationId xmlns:a16="http://schemas.microsoft.com/office/drawing/2014/main" id="{3BC43417-8C20-6CCE-D0BE-914EB63C5F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643313"/>
            <a:ext cx="157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" altLang="ru-RU">
                <a:solidFill>
                  <a:schemeClr val="bg1"/>
                </a:solidFill>
                <a:latin typeface="Arial" panose="020B0604020202020204" pitchFamily="34" charset="0"/>
              </a:rPr>
              <a:t>Parties</a:t>
            </a:r>
          </a:p>
        </p:txBody>
      </p:sp>
      <p:sp>
        <p:nvSpPr>
          <p:cNvPr id="12303" name="TextBox 33">
            <a:extLst>
              <a:ext uri="{FF2B5EF4-FFF2-40B4-BE49-F238E27FC236}">
                <a16:creationId xmlns:a16="http://schemas.microsoft.com/office/drawing/2014/main" id="{F7F63868-69E4-32DB-16FD-7DF7F8C1A9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3313" y="4845050"/>
            <a:ext cx="157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" altLang="ru-RU">
                <a:solidFill>
                  <a:schemeClr val="bg1"/>
                </a:solidFill>
                <a:latin typeface="Arial" panose="020B0604020202020204" pitchFamily="34" charset="0"/>
              </a:rPr>
              <a:t>Individual</a:t>
            </a:r>
          </a:p>
        </p:txBody>
      </p:sp>
      <p:cxnSp>
        <p:nvCxnSpPr>
          <p:cNvPr id="37" name="Прямая со стрелкой 36">
            <a:extLst>
              <a:ext uri="{FF2B5EF4-FFF2-40B4-BE49-F238E27FC236}">
                <a16:creationId xmlns:a16="http://schemas.microsoft.com/office/drawing/2014/main" id="{B36EA70E-D879-A590-E3B2-3A59BA867FDD}"/>
              </a:ext>
            </a:extLst>
          </p:cNvPr>
          <p:cNvCxnSpPr/>
          <p:nvPr/>
        </p:nvCxnSpPr>
        <p:spPr>
          <a:xfrm flipV="1">
            <a:off x="5429250" y="4286250"/>
            <a:ext cx="571500" cy="3571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>
            <a:extLst>
              <a:ext uri="{FF2B5EF4-FFF2-40B4-BE49-F238E27FC236}">
                <a16:creationId xmlns:a16="http://schemas.microsoft.com/office/drawing/2014/main" id="{033FBB0B-BC41-097F-87B1-4C4DB05E3164}"/>
              </a:ext>
            </a:extLst>
          </p:cNvPr>
          <p:cNvCxnSpPr/>
          <p:nvPr/>
        </p:nvCxnSpPr>
        <p:spPr>
          <a:xfrm rot="10800000">
            <a:off x="2786063" y="4429125"/>
            <a:ext cx="571500" cy="3571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>
            <a:extLst>
              <a:ext uri="{FF2B5EF4-FFF2-40B4-BE49-F238E27FC236}">
                <a16:creationId xmlns:a16="http://schemas.microsoft.com/office/drawing/2014/main" id="{D4FCCC31-4970-6B3C-CDB3-39C687DB06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" altLang="ru-RU"/>
              <a:t>Levels of Conflict</a:t>
            </a:r>
          </a:p>
        </p:txBody>
      </p:sp>
      <p:sp>
        <p:nvSpPr>
          <p:cNvPr id="13315" name="Содержимое 2">
            <a:extLst>
              <a:ext uri="{FF2B5EF4-FFF2-40B4-BE49-F238E27FC236}">
                <a16:creationId xmlns:a16="http://schemas.microsoft.com/office/drawing/2014/main" id="{1EABCCA4-D015-19F2-85F6-C2B180A9390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-"/>
            </a:pPr>
            <a:r>
              <a:rPr lang="en" altLang="ru-RU" sz="2400"/>
              <a:t>International.</a:t>
            </a:r>
          </a:p>
          <a:p>
            <a:pPr>
              <a:buFontTx/>
              <a:buChar char="-"/>
            </a:pPr>
            <a:r>
              <a:rPr lang="en" altLang="ru-RU" sz="2400"/>
              <a:t>Within the state – the center vs. regions, branches of government.</a:t>
            </a:r>
          </a:p>
          <a:p>
            <a:pPr>
              <a:buFontTx/>
              <a:buChar char="-"/>
            </a:pPr>
            <a:r>
              <a:rPr lang="en" altLang="ru-RU" sz="2400"/>
              <a:t>Within society – intergroup (class), ethnonational, gender.</a:t>
            </a:r>
          </a:p>
          <a:p>
            <a:pPr>
              <a:buFontTx/>
              <a:buChar char="-"/>
            </a:pPr>
            <a:r>
              <a:rPr lang="en" altLang="ru-RU" sz="2400"/>
              <a:t>State vs. society – conflict of elites, state vs. civil society.</a:t>
            </a:r>
          </a:p>
          <a:p>
            <a:pPr>
              <a:buFontTx/>
              <a:buChar char="-"/>
            </a:pPr>
            <a:r>
              <a:rPr lang="en" altLang="ru-RU" sz="2400"/>
              <a:t>State Vs Individual</a:t>
            </a:r>
          </a:p>
          <a:p>
            <a:pPr>
              <a:buFontTx/>
              <a:buChar char="-"/>
            </a:pPr>
            <a:endParaRPr lang="ru-RU" altLang="ru-RU" sz="2400"/>
          </a:p>
          <a:p>
            <a:pPr>
              <a:buFontTx/>
              <a:buChar char="-"/>
            </a:pPr>
            <a:endParaRPr lang="ru-RU" altLang="ru-RU" sz="2400"/>
          </a:p>
          <a:p>
            <a:pPr>
              <a:buFontTx/>
              <a:buChar char="-"/>
            </a:pPr>
            <a:endParaRPr lang="ru-RU" alt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2112" y="1052736"/>
            <a:ext cx="7714385" cy="4824536"/>
          </a:xfrm>
        </p:spPr>
        <p:txBody>
          <a:bodyPr>
            <a:noAutofit/>
          </a:bodyPr>
          <a:lstStyle/>
          <a:p>
            <a:pPr lvl="0" algn="just"/>
            <a:r>
              <a:rPr lang="en-US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Materials used in the lecture </a:t>
            </a:r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en-US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1600" u="none" strike="noStrike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Steven </a:t>
            </a:r>
            <a:r>
              <a:rPr lang="en-US" sz="1600" u="none" strike="noStrike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Spittaels</a:t>
            </a:r>
            <a:r>
              <a:rPr lang="en-US" sz="1600" u="none" strike="noStrike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Nick Meynen Filip </a:t>
            </a:r>
            <a:r>
              <a:rPr lang="en-US" sz="1600" u="none" strike="noStrike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Hilgert</a:t>
            </a:r>
            <a:r>
              <a:rPr lang="en-US" sz="1600" u="none" strike="noStrike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Handbook: Mapping Conflict Motives in War Areas (Draft version 5 October 2007) </a:t>
            </a:r>
            <a:r>
              <a:rPr lang="en-US" sz="1600" u="none" strike="noStrike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https://www.ipisresearch.be/maps/handbookweboct07.pdf 7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</a:t>
            </a:r>
            <a:br>
              <a:rPr lang="ru-RU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Gabriel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Alier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Riak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Achot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Dut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Bol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Ayuel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Bill. Peace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Conflict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Studies  /. - South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Sudan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2022.</a:t>
            </a:r>
            <a:br>
              <a:rPr lang="ru-RU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Handbook of peace and conflict studies / edited by Charles </a:t>
            </a:r>
            <a:r>
              <a:rPr lang="en-US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Webel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and Johan Galtung. the Taylor &amp; Francis e-Library, 2007</a:t>
            </a:r>
            <a:br>
              <a:rPr lang="ru-RU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handbook of conflict resolution: theory and practice / Peter T. Coleman, Morton Deutsch, Eric C. Marcus, editors. — Third edition. John Wiley &amp; Sons, Inc.2014.</a:t>
            </a:r>
            <a:br>
              <a:rPr lang="ru-RU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4. The </a:t>
            </a:r>
            <a:r>
              <a:rPr lang="ru-RU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handbook</a:t>
            </a:r>
            <a:r>
              <a:rPr lang="ru-RU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</a:t>
            </a:r>
            <a:r>
              <a:rPr lang="ru-RU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conflict</a:t>
            </a:r>
            <a:r>
              <a:rPr lang="ru-RU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resolution</a:t>
            </a:r>
            <a:r>
              <a:rPr lang="ru-RU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: </a:t>
            </a:r>
            <a:r>
              <a:rPr lang="ru-RU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theory</a:t>
            </a:r>
            <a:r>
              <a:rPr lang="ru-RU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</a:t>
            </a:r>
            <a:r>
              <a:rPr lang="ru-RU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practice</a:t>
            </a:r>
            <a:r>
              <a:rPr lang="ru-RU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/ </a:t>
            </a:r>
            <a:r>
              <a:rPr lang="ru-RU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Morton</a:t>
            </a:r>
            <a:r>
              <a:rPr lang="ru-RU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Deutsch</a:t>
            </a:r>
            <a:r>
              <a:rPr lang="ru-RU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Peter T. </a:t>
            </a:r>
            <a:r>
              <a:rPr lang="ru-RU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Coleman</a:t>
            </a:r>
            <a:r>
              <a:rPr lang="ru-RU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Eric</a:t>
            </a:r>
            <a:r>
              <a:rPr lang="ru-RU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C. </a:t>
            </a:r>
            <a:r>
              <a:rPr lang="ru-RU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Marcus</a:t>
            </a:r>
            <a:r>
              <a:rPr lang="ru-RU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editors</a:t>
            </a:r>
            <a:r>
              <a:rPr lang="ru-RU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.—2nd </a:t>
            </a:r>
            <a:r>
              <a:rPr lang="ru-RU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</a:t>
            </a:r>
            <a:r>
              <a:rPr lang="ru-RU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br>
              <a:rPr lang="ru-RU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5. </a:t>
            </a:r>
            <a:r>
              <a:rPr lang="ru-RU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Conflict</a:t>
            </a:r>
            <a:r>
              <a:rPr lang="ru-RU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management</a:t>
            </a:r>
            <a:r>
              <a:rPr lang="ru-RU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</a:t>
            </a:r>
            <a:r>
              <a:rPr lang="ru-RU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resolution</a:t>
            </a:r>
            <a:r>
              <a:rPr lang="ru-RU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ru-RU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</a:t>
            </a:r>
            <a:r>
              <a:rPr lang="ru-RU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introduction</a:t>
            </a:r>
            <a:r>
              <a:rPr lang="ru-RU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/</a:t>
            </a:r>
            <a:r>
              <a:rPr lang="ru-RU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Ho-Won</a:t>
            </a:r>
            <a:r>
              <a:rPr lang="ru-RU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Jeong</a:t>
            </a:r>
            <a:r>
              <a:rPr lang="ru-RU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ru-RU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</a:t>
            </a:r>
            <a:r>
              <a:rPr lang="ru-RU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Taylor</a:t>
            </a:r>
            <a:r>
              <a:rPr lang="ru-RU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&amp; </a:t>
            </a:r>
            <a:r>
              <a:rPr lang="ru-RU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Francis</a:t>
            </a:r>
            <a:r>
              <a:rPr lang="ru-RU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e-Library, 2009</a:t>
            </a:r>
            <a:br>
              <a:rPr lang="ru-RU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kk-KZ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Additional.</a:t>
            </a:r>
            <a:br>
              <a:rPr lang="ru-RU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6. Herbert, S. (2017). Conflict analysis: Topic guide. Birmingham, UK: GSDRC, University of Birmingham.</a:t>
            </a:r>
            <a:br>
              <a:rPr lang="ru-RU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7. National Research Council 2000. International Conflict Resolution After the Cold War. Washington, DC: The National Academies Press. https://doi.org/10.17226/9897. 11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Orazbekova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Z </a:t>
            </a:r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Media And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international</a:t>
            </a:r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conflict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​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on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Eurasian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space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textbook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manual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Almaty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Kazakh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</a:t>
            </a:r>
            <a:r>
              <a:rPr lang="ru-RU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2017</a:t>
            </a:r>
            <a:br>
              <a:rPr lang="ru-RU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8. </a:t>
            </a:r>
            <a:r>
              <a:rPr lang="ru-RU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Peace </a:t>
            </a:r>
            <a:r>
              <a:rPr lang="ru-RU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</a:t>
            </a:r>
            <a:r>
              <a:rPr lang="ru-RU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conflict</a:t>
            </a:r>
            <a:r>
              <a:rPr lang="ru-RU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analysis</a:t>
            </a:r>
            <a:r>
              <a:rPr lang="ru-RU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ru-RU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Guidance</a:t>
            </a:r>
            <a:r>
              <a:rPr lang="ru-RU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</a:t>
            </a:r>
            <a:r>
              <a:rPr lang="ru-RU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ILO’s</a:t>
            </a:r>
            <a:r>
              <a:rPr lang="ru-RU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programming</a:t>
            </a:r>
            <a:r>
              <a:rPr lang="ru-RU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</a:t>
            </a:r>
            <a:r>
              <a:rPr lang="ru-RU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fragile</a:t>
            </a:r>
            <a:r>
              <a:rPr lang="ru-RU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</a:t>
            </a:r>
            <a:r>
              <a:rPr lang="ru-RU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conflict-affected</a:t>
            </a:r>
            <a:r>
              <a:rPr lang="ru-RU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contexts</a:t>
            </a:r>
            <a:r>
              <a:rPr lang="ru-RU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International </a:t>
            </a:r>
            <a:r>
              <a:rPr lang="ru-RU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Labour</a:t>
            </a:r>
            <a:r>
              <a:rPr lang="ru-RU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Office, </a:t>
            </a:r>
            <a:r>
              <a:rPr lang="ru-RU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Interpeace</a:t>
            </a:r>
            <a:r>
              <a:rPr lang="ru-RU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United Nations </a:t>
            </a:r>
            <a:r>
              <a:rPr lang="ru-RU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Peacebuilding</a:t>
            </a:r>
            <a:r>
              <a:rPr lang="ru-RU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Support Office </a:t>
            </a:r>
            <a:r>
              <a:rPr lang="ru-RU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</a:t>
            </a:r>
            <a:r>
              <a:rPr lang="ru-RU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World Health Organization – </a:t>
            </a:r>
            <a:r>
              <a:rPr lang="ru-RU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Geneva</a:t>
            </a:r>
            <a:r>
              <a:rPr lang="ru-RU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ILO, 2021</a:t>
            </a:r>
            <a:br>
              <a:rPr lang="ru-RU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kk-KZ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Professional scientific databases </a:t>
            </a: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br>
              <a:rPr lang="ru-RU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1600" dirty="0">
                <a:solidFill>
                  <a:srgbClr val="0A0A0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 Conflict resolution strategies use these proven conflict resolution strategies in your conflict management efforts: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kk-KZ" sz="1600" u="none" strike="noStrike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https://www.pon.harvard.edu/daily/conflict-resolution/conflict-resolution-strategies/</a:t>
            </a:r>
            <a:br>
              <a:rPr lang="ru-RU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356E6C6-1D30-98AF-C634-7FBFD8E29F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6259" y="1052736"/>
            <a:ext cx="1135852" cy="1285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35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96732" y="1113431"/>
            <a:ext cx="6624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sz="4000" b="1" dirty="0">
                <a:latin typeface="Arial" panose="020B0604020202020204" pitchFamily="34" charset="0"/>
                <a:cs typeface="Arial" panose="020B0604020202020204" pitchFamily="34" charset="0"/>
              </a:rPr>
              <a:t>Political conflict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studies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7704" y="2780928"/>
            <a:ext cx="62646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Lecture</a:t>
            </a:r>
            <a:r>
              <a:rPr lang="ru-RU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" sz="4000" dirty="0">
                <a:latin typeface="Arial" panose="020B0604020202020204" pitchFamily="34" charset="0"/>
                <a:cs typeface="Arial" panose="020B0604020202020204" pitchFamily="34" charset="0"/>
              </a:rPr>
              <a:t>Political conflict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studies</a:t>
            </a:r>
            <a:r>
              <a:rPr lang="en" sz="4000" dirty="0">
                <a:latin typeface="Arial" panose="020B0604020202020204" pitchFamily="34" charset="0"/>
                <a:cs typeface="Arial" panose="020B0604020202020204" pitchFamily="34" charset="0"/>
              </a:rPr>
              <a:t> as a discipline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E2F8E18-B625-ACAA-524B-0EFB077410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124744"/>
            <a:ext cx="1296144" cy="1467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340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9792" y="365125"/>
            <a:ext cx="5815558" cy="1325563"/>
          </a:xfrm>
        </p:spPr>
        <p:txBody>
          <a:bodyPr>
            <a:normAutofit/>
          </a:bodyPr>
          <a:lstStyle/>
          <a:p>
            <a:r>
              <a:rPr lang="" sz="4000" b="1" dirty="0">
                <a:latin typeface="Arial" pitchFamily="34" charset="0"/>
                <a:cs typeface="Arial" pitchFamily="34" charset="0"/>
              </a:rPr>
              <a:t>Lecture plan: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23728" y="2057401"/>
            <a:ext cx="6563072" cy="3394472"/>
          </a:xfrm>
        </p:spPr>
        <p:txBody>
          <a:bodyPr>
            <a:normAutofit fontScale="85000" lnSpcReduction="20000"/>
          </a:bodyPr>
          <a:lstStyle/>
          <a:p>
            <a:pPr>
              <a:buFontTx/>
              <a:buChar char="-"/>
            </a:pPr>
            <a:r>
              <a:rPr lang="en" altLang="ru-RU" sz="4800" dirty="0"/>
              <a:t>"Sources and components" of the science of conflictology</a:t>
            </a:r>
          </a:p>
          <a:p>
            <a:pPr>
              <a:buFontTx/>
              <a:buChar char="-"/>
            </a:pPr>
            <a:r>
              <a:rPr lang="en" altLang="ru-RU" sz="4800" dirty="0"/>
              <a:t>Political conflictology as a branch of big political science</a:t>
            </a:r>
          </a:p>
          <a:p>
            <a:pPr>
              <a:buFontTx/>
              <a:buChar char="-"/>
            </a:pPr>
            <a:r>
              <a:rPr lang="en" altLang="ru-RU" sz="4800"/>
              <a:t>Main types of conflicts</a:t>
            </a:r>
            <a:endParaRPr lang="ru-RU" sz="32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659CF26-97B9-C614-7ABD-80CF65FDE0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124744"/>
            <a:ext cx="1296144" cy="1467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107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>
            <a:extLst>
              <a:ext uri="{FF2B5EF4-FFF2-40B4-BE49-F238E27FC236}">
                <a16:creationId xmlns:a16="http://schemas.microsoft.com/office/drawing/2014/main" id="{003BE701-D98C-4808-0CEE-CD5083130F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143000"/>
            <a:ext cx="8229600" cy="1714500"/>
          </a:xfrm>
        </p:spPr>
        <p:txBody>
          <a:bodyPr/>
          <a:lstStyle/>
          <a:p>
            <a:r>
              <a:rPr lang="en" altLang="ru-RU"/>
              <a:t>Conflictology – a discipline among other branches of political science?</a:t>
            </a:r>
          </a:p>
        </p:txBody>
      </p:sp>
      <p:sp>
        <p:nvSpPr>
          <p:cNvPr id="3075" name="Содержимое 2">
            <a:extLst>
              <a:ext uri="{FF2B5EF4-FFF2-40B4-BE49-F238E27FC236}">
                <a16:creationId xmlns:a16="http://schemas.microsoft.com/office/drawing/2014/main" id="{7E8B1F62-3FFC-9EC7-009E-A7AA27FEEA9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57200" y="3035300"/>
            <a:ext cx="8229600" cy="893763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Georgia" panose="02040502050405020303" pitchFamily="18" charset="0"/>
              <a:buNone/>
            </a:pPr>
            <a:r>
              <a:rPr lang="en" altLang="ru-RU"/>
              <a:t>Psephology, elitology, transitology…</a:t>
            </a:r>
          </a:p>
        </p:txBody>
      </p:sp>
      <p:sp>
        <p:nvSpPr>
          <p:cNvPr id="4" name="Содержимое 2">
            <a:extLst>
              <a:ext uri="{FF2B5EF4-FFF2-40B4-BE49-F238E27FC236}">
                <a16:creationId xmlns:a16="http://schemas.microsoft.com/office/drawing/2014/main" id="{DD250B83-1206-AEC4-90A4-54DDB9C47285}"/>
              </a:ext>
            </a:extLst>
          </p:cNvPr>
          <p:cNvSpPr txBox="1">
            <a:spLocks/>
          </p:cNvSpPr>
          <p:nvPr/>
        </p:nvSpPr>
        <p:spPr>
          <a:xfrm>
            <a:off x="642938" y="4143375"/>
            <a:ext cx="8229600" cy="207168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indent="-256032" eaLnBrk="1" fontAlgn="auto" hangingPunct="1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en" sz="2800" dirty="0">
                <a:latin typeface="+mn-lt"/>
              </a:rPr>
              <a:t>Not quite. </a:t>
            </a:r>
            <a:r>
              <a:rPr lang="en" sz="2800" dirty="0" err="1">
                <a:latin typeface="+mn-lt"/>
              </a:rPr>
              <a:t>Conflictology </a:t>
            </a:r>
            <a:r>
              <a:rPr lang="en" sz="2800" dirty="0">
                <a:latin typeface="+mn-lt"/>
              </a:rPr>
              <a:t>goes beyond the political sphere, and claims to cover conflicts outside of politics. Even family ones.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>
            <a:extLst>
              <a:ext uri="{FF2B5EF4-FFF2-40B4-BE49-F238E27FC236}">
                <a16:creationId xmlns:a16="http://schemas.microsoft.com/office/drawing/2014/main" id="{B869F7CF-04C7-9021-AD7C-CB7CD9E4A4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143000"/>
            <a:ext cx="8472488" cy="1066800"/>
          </a:xfrm>
        </p:spPr>
        <p:txBody>
          <a:bodyPr/>
          <a:lstStyle/>
          <a:p>
            <a:r>
              <a:rPr lang="en" altLang="ru-RU" dirty="0"/>
              <a:t>"Sources and components" of the science of conflictology</a:t>
            </a:r>
          </a:p>
        </p:txBody>
      </p:sp>
      <p:sp>
        <p:nvSpPr>
          <p:cNvPr id="4099" name="Содержимое 2">
            <a:extLst>
              <a:ext uri="{FF2B5EF4-FFF2-40B4-BE49-F238E27FC236}">
                <a16:creationId xmlns:a16="http://schemas.microsoft.com/office/drawing/2014/main" id="{731128F3-E122-F67D-7FF3-FFF4767991F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57200" y="2249488"/>
            <a:ext cx="8329613" cy="432435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" altLang="ru-RU"/>
              <a:t>Conflict psychology and popular psychology.</a:t>
            </a:r>
          </a:p>
          <a:p>
            <a:endParaRPr lang="ru-RU" altLang="ru-RU"/>
          </a:p>
          <a:p>
            <a:r>
              <a:rPr lang="en" altLang="ru-RU"/>
              <a:t>Experience of political strategists and political consultants.</a:t>
            </a:r>
          </a:p>
          <a:p>
            <a:endParaRPr lang="ru-RU" altLang="ru-RU"/>
          </a:p>
          <a:p>
            <a:r>
              <a:rPr lang="en" altLang="ru-RU"/>
              <a:t>Experience in applied study of international conflict regulation.</a:t>
            </a:r>
          </a:p>
          <a:p>
            <a:endParaRPr lang="ru-RU" altLang="ru-RU"/>
          </a:p>
          <a:p>
            <a:endParaRPr lang="ru-RU" alt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>
            <a:extLst>
              <a:ext uri="{FF2B5EF4-FFF2-40B4-BE49-F238E27FC236}">
                <a16:creationId xmlns:a16="http://schemas.microsoft.com/office/drawing/2014/main" id="{06CB48D1-631C-6BC6-F5DF-29CB522B5E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14375"/>
            <a:ext cx="8686800" cy="1495425"/>
          </a:xfrm>
        </p:spPr>
        <p:txBody>
          <a:bodyPr/>
          <a:lstStyle/>
          <a:p>
            <a:r>
              <a:rPr lang="en" altLang="ru-RU" dirty="0"/>
              <a:t>Political conflictology as a branch of big political science</a:t>
            </a:r>
          </a:p>
        </p:txBody>
      </p:sp>
      <p:sp>
        <p:nvSpPr>
          <p:cNvPr id="5123" name="Содержимое 2">
            <a:extLst>
              <a:ext uri="{FF2B5EF4-FFF2-40B4-BE49-F238E27FC236}">
                <a16:creationId xmlns:a16="http://schemas.microsoft.com/office/drawing/2014/main" id="{F4FF1D73-CE1C-6B79-38F9-371557CA271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85750" y="2249488"/>
            <a:ext cx="8715375" cy="432435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" altLang="ru-RU"/>
              <a:t>Studying the political background of the conflict.</a:t>
            </a:r>
          </a:p>
          <a:p>
            <a:endParaRPr lang="ru-RU" altLang="ru-RU"/>
          </a:p>
          <a:p>
            <a:r>
              <a:rPr lang="en" altLang="ru-RU"/>
              <a:t>Overcoming psychological reductionism, biological reductionism, etc.</a:t>
            </a:r>
          </a:p>
          <a:p>
            <a:endParaRPr lang="ru-RU" altLang="ru-RU"/>
          </a:p>
          <a:p>
            <a:r>
              <a:rPr lang="en" altLang="ru-RU"/>
              <a:t>The use of political science tools and borrowed ones – rational choice theory, mid-range theories, game modeling, etc.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>
            <a:extLst>
              <a:ext uri="{FF2B5EF4-FFF2-40B4-BE49-F238E27FC236}">
                <a16:creationId xmlns:a16="http://schemas.microsoft.com/office/drawing/2014/main" id="{3E04962F-4FC2-B7D8-608F-366D5AF883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143000"/>
            <a:ext cx="8229600" cy="428625"/>
          </a:xfrm>
        </p:spPr>
        <p:txBody>
          <a:bodyPr/>
          <a:lstStyle/>
          <a:p>
            <a:r>
              <a:rPr lang="en" altLang="ru-RU" sz="2400"/>
              <a:t>Conflictology or political conflictology?</a:t>
            </a:r>
          </a:p>
        </p:txBody>
      </p:sp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6D77860F-7940-FACD-9507-A2AEB5FECCB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57200" y="1714500"/>
            <a:ext cx="8229600" cy="4859338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623888" indent="-514350">
              <a:buFont typeface="Georgia" panose="02040502050405020303" pitchFamily="18" charset="0"/>
              <a:buAutoNum type="arabicPeriod"/>
            </a:pPr>
            <a:r>
              <a:rPr lang="en" altLang="ru-RU"/>
              <a:t>There is nothing to stop us from addressing various aspects of conflicts in traditional sciences.</a:t>
            </a:r>
          </a:p>
          <a:p>
            <a:pPr marL="623888" indent="-514350">
              <a:buFont typeface="Georgia" panose="02040502050405020303" pitchFamily="18" charset="0"/>
              <a:buAutoNum type="arabicPeriod"/>
            </a:pPr>
            <a:r>
              <a:rPr lang="en" altLang="ru-RU"/>
              <a:t>Describing conflicts at the micro level (family quarrels) and at the national level (civil wars) risks being too abstract.</a:t>
            </a:r>
          </a:p>
          <a:p>
            <a:pPr marL="623888" indent="-514350">
              <a:buFont typeface="Georgia" panose="02040502050405020303" pitchFamily="18" charset="0"/>
              <a:buAutoNum type="arabicPeriod"/>
            </a:pPr>
            <a:r>
              <a:rPr lang="en" altLang="ru-RU"/>
              <a:t>The term “conflict” is essentially </a:t>
            </a:r>
            <a:r>
              <a:rPr lang="en" altLang="ru-RU" i="1"/>
              <a:t>a pre-concept </a:t>
            </a:r>
            <a:r>
              <a:rPr lang="en" altLang="ru-RU"/>
              <a:t>, i.e. a concept of everyday, non-scientific language.</a:t>
            </a:r>
          </a:p>
          <a:p>
            <a:pPr marL="623888" indent="-514350">
              <a:buFont typeface="Georgia" panose="02040502050405020303" pitchFamily="18" charset="0"/>
              <a:buNone/>
            </a:pPr>
            <a:endParaRPr lang="ru-RU" altLang="ru-RU"/>
          </a:p>
        </p:txBody>
      </p:sp>
      <p:sp>
        <p:nvSpPr>
          <p:cNvPr id="4" name="Содержимое 2">
            <a:extLst>
              <a:ext uri="{FF2B5EF4-FFF2-40B4-BE49-F238E27FC236}">
                <a16:creationId xmlns:a16="http://schemas.microsoft.com/office/drawing/2014/main" id="{88EF77D7-0D3D-1049-B0E7-BDB4C56996AD}"/>
              </a:ext>
            </a:extLst>
          </p:cNvPr>
          <p:cNvSpPr txBox="1">
            <a:spLocks/>
          </p:cNvSpPr>
          <p:nvPr/>
        </p:nvSpPr>
        <p:spPr>
          <a:xfrm>
            <a:off x="500063" y="285750"/>
            <a:ext cx="8229600" cy="135731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624078" indent="-514350" eaLnBrk="1" fontAlgn="auto" hangingPunct="1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>
            <a:extLst>
              <a:ext uri="{FF2B5EF4-FFF2-40B4-BE49-F238E27FC236}">
                <a16:creationId xmlns:a16="http://schemas.microsoft.com/office/drawing/2014/main" id="{F1A7532F-7768-0DDF-3FD1-19ABE83D2E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143000"/>
            <a:ext cx="8472488" cy="1066800"/>
          </a:xfrm>
        </p:spPr>
        <p:txBody>
          <a:bodyPr/>
          <a:lstStyle/>
          <a:p>
            <a:r>
              <a:rPr lang="en" altLang="ru-RU"/>
              <a:t>An excursion into the history of the concept of "pre-concept"</a:t>
            </a:r>
          </a:p>
        </p:txBody>
      </p:sp>
      <p:sp>
        <p:nvSpPr>
          <p:cNvPr id="7171" name="Содержимое 2">
            <a:extLst>
              <a:ext uri="{FF2B5EF4-FFF2-40B4-BE49-F238E27FC236}">
                <a16:creationId xmlns:a16="http://schemas.microsoft.com/office/drawing/2014/main" id="{CB03722A-76EB-7E2D-9C29-83E3D4ACB85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57200" y="2249488"/>
            <a:ext cx="7354888" cy="432435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Georgia" panose="02040502050405020303" pitchFamily="18" charset="0"/>
              <a:buNone/>
            </a:pPr>
            <a:r>
              <a:rPr lang="en" altLang="ru-RU" sz="2400"/>
              <a:t>Emile Durkheim</a:t>
            </a:r>
          </a:p>
          <a:p>
            <a:pPr>
              <a:buFont typeface="Georgia" panose="02040502050405020303" pitchFamily="18" charset="0"/>
              <a:buNone/>
            </a:pPr>
            <a:r>
              <a:rPr lang="en" altLang="ru-RU" sz="2400"/>
              <a:t> (Emile Durkheim)</a:t>
            </a:r>
            <a:endParaRPr lang="ru-RU" altLang="ru-RU" sz="2400"/>
          </a:p>
          <a:p>
            <a:pPr>
              <a:buFont typeface="Georgia" panose="02040502050405020303" pitchFamily="18" charset="0"/>
              <a:buNone/>
            </a:pPr>
            <a:r>
              <a:rPr lang="en" altLang="ru-RU" sz="2400"/>
              <a:t>  1858 - 1917</a:t>
            </a:r>
          </a:p>
          <a:p>
            <a:pPr>
              <a:buFont typeface="Georgia" panose="02040502050405020303" pitchFamily="18" charset="0"/>
              <a:buNone/>
            </a:pPr>
            <a:r>
              <a:rPr lang="en" altLang="ru-RU" sz="2400"/>
              <a:t> </a:t>
            </a:r>
          </a:p>
          <a:p>
            <a:pPr>
              <a:buFont typeface="Georgia" panose="02040502050405020303" pitchFamily="18" charset="0"/>
              <a:buNone/>
            </a:pPr>
            <a:r>
              <a:rPr lang="en" altLang="ru-RU" sz="2400"/>
              <a:t>Sociologist, founder of the sociological method. He assumed that everyday language can call facts and phenomena of different natures the same.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>
            <a:extLst>
              <a:ext uri="{FF2B5EF4-FFF2-40B4-BE49-F238E27FC236}">
                <a16:creationId xmlns:a16="http://schemas.microsoft.com/office/drawing/2014/main" id="{803E4EC6-4F84-3650-7C8D-ADFCE5660E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" altLang="ru-RU"/>
              <a:t>An Excursion into the Sociology of Suicide*</a:t>
            </a:r>
          </a:p>
        </p:txBody>
      </p:sp>
      <p:graphicFrame>
        <p:nvGraphicFramePr>
          <p:cNvPr id="4" name="Содержимое 3">
            <a:extLst>
              <a:ext uri="{FF2B5EF4-FFF2-40B4-BE49-F238E27FC236}">
                <a16:creationId xmlns:a16="http://schemas.microsoft.com/office/drawing/2014/main" id="{8DCC80A4-C34A-3C70-9412-0328317B3EE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2286000"/>
          <a:ext cx="7829550" cy="1554462"/>
        </p:xfrm>
        <a:graphic>
          <a:graphicData uri="http://schemas.openxmlformats.org/drawingml/2006/table">
            <a:tbl>
              <a:tblPr/>
              <a:tblGrid>
                <a:gridCol w="2609850">
                  <a:extLst>
                    <a:ext uri="{9D8B030D-6E8A-4147-A177-3AD203B41FA5}">
                      <a16:colId xmlns:a16="http://schemas.microsoft.com/office/drawing/2014/main" val="599913788"/>
                    </a:ext>
                  </a:extLst>
                </a:gridCol>
                <a:gridCol w="2609850">
                  <a:extLst>
                    <a:ext uri="{9D8B030D-6E8A-4147-A177-3AD203B41FA5}">
                      <a16:colId xmlns:a16="http://schemas.microsoft.com/office/drawing/2014/main" val="950788863"/>
                    </a:ext>
                  </a:extLst>
                </a:gridCol>
                <a:gridCol w="2609850">
                  <a:extLst>
                    <a:ext uri="{9D8B030D-6E8A-4147-A177-3AD203B41FA5}">
                      <a16:colId xmlns:a16="http://schemas.microsoft.com/office/drawing/2014/main" val="447686856"/>
                    </a:ext>
                  </a:extLst>
                </a:gridCol>
              </a:tblGrid>
              <a:tr h="914400"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alt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Social integration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alt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Too low (individualism)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alt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Too high (collectivism)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310362"/>
                  </a:ext>
                </a:extLst>
              </a:tr>
              <a:tr h="639763"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Type of suicide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Egoistic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Altruistic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83134"/>
                  </a:ext>
                </a:extLst>
              </a:tr>
            </a:tbl>
          </a:graphicData>
        </a:graphic>
      </p:graphicFrame>
      <p:graphicFrame>
        <p:nvGraphicFramePr>
          <p:cNvPr id="5" name="Содержимое 3">
            <a:extLst>
              <a:ext uri="{FF2B5EF4-FFF2-40B4-BE49-F238E27FC236}">
                <a16:creationId xmlns:a16="http://schemas.microsoft.com/office/drawing/2014/main" id="{3AB22664-2955-2BB0-45ED-7547943F532F}"/>
              </a:ext>
            </a:extLst>
          </p:cNvPr>
          <p:cNvGraphicFramePr>
            <a:graphicFrameLocks/>
          </p:cNvGraphicFramePr>
          <p:nvPr/>
        </p:nvGraphicFramePr>
        <p:xfrm>
          <a:off x="428625" y="4214813"/>
          <a:ext cx="7829550" cy="1279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9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9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9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9763">
                <a:tc>
                  <a:txBody>
                    <a:bodyPr/>
                    <a:lstStyle/>
                    <a:p>
                      <a:r>
                        <a:rPr lang="en" sz="1800" dirty="0"/>
                        <a:t>Regulation of life</a:t>
                      </a:r>
                    </a:p>
                  </a:txBody>
                  <a:tcPr marT="45678" marB="45678"/>
                </a:tc>
                <a:tc>
                  <a:txBody>
                    <a:bodyPr/>
                    <a:lstStyle/>
                    <a:p>
                      <a:r>
                        <a:rPr lang="en" sz="1800" dirty="0"/>
                        <a:t>Too </a:t>
                      </a:r>
                      <a:r>
                        <a:rPr lang="en" sz="1800" baseline="0" dirty="0"/>
                        <a:t>low</a:t>
                      </a:r>
                      <a:endParaRPr lang="ru-RU" sz="1800" dirty="0"/>
                    </a:p>
                  </a:txBody>
                  <a:tcPr marT="45678" marB="45678"/>
                </a:tc>
                <a:tc>
                  <a:txBody>
                    <a:bodyPr/>
                    <a:lstStyle/>
                    <a:p>
                      <a:r>
                        <a:rPr lang="en" sz="1800" dirty="0"/>
                        <a:t>Too high</a:t>
                      </a:r>
                    </a:p>
                    <a:p>
                      <a:endParaRPr lang="ru-RU" sz="1800" dirty="0"/>
                    </a:p>
                  </a:txBody>
                  <a:tcPr marT="45678" marB="4567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9763">
                <a:tc>
                  <a:txBody>
                    <a:bodyPr/>
                    <a:lstStyle/>
                    <a:p>
                      <a:r>
                        <a:rPr lang="en" sz="1800" dirty="0"/>
                        <a:t>Type of suicide</a:t>
                      </a:r>
                    </a:p>
                  </a:txBody>
                  <a:tcPr marT="45678" marB="4567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sz="1800" dirty="0" err="1"/>
                        <a:t>Anomic</a:t>
                      </a:r>
                      <a:endParaRPr lang="ru-RU" sz="18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/>
                    </a:p>
                  </a:txBody>
                  <a:tcPr marT="45678" marB="45678"/>
                </a:tc>
                <a:tc>
                  <a:txBody>
                    <a:bodyPr/>
                    <a:lstStyle/>
                    <a:p>
                      <a:r>
                        <a:rPr lang="en" sz="1800" dirty="0"/>
                        <a:t>Fatalistic*</a:t>
                      </a:r>
                    </a:p>
                  </a:txBody>
                  <a:tcPr marT="45678" marB="4567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Содержимое 2">
            <a:extLst>
              <a:ext uri="{FF2B5EF4-FFF2-40B4-BE49-F238E27FC236}">
                <a16:creationId xmlns:a16="http://schemas.microsoft.com/office/drawing/2014/main" id="{4D53AF2F-9B5C-EE58-7611-EDB2BB4437AC}"/>
              </a:ext>
            </a:extLst>
          </p:cNvPr>
          <p:cNvSpPr txBox="1">
            <a:spLocks/>
          </p:cNvSpPr>
          <p:nvPr/>
        </p:nvSpPr>
        <p:spPr>
          <a:xfrm>
            <a:off x="457200" y="5715000"/>
            <a:ext cx="7829550" cy="85883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indent="-256032" eaLnBrk="1" fontAlgn="auto" hangingPunct="1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en" dirty="0">
                <a:latin typeface="+mn-lt"/>
              </a:rPr>
              <a:t>* Durkheim E. "Suicide. Sociological Study" (1897).</a:t>
            </a:r>
          </a:p>
          <a:p>
            <a:pPr marL="365760" indent="-256032" eaLnBrk="1" fontAlgn="auto" hangingPunct="1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en" dirty="0">
                <a:latin typeface="+mn-lt"/>
              </a:rPr>
              <a:t>** fatalistic type – further interpretation.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784</TotalTime>
  <Words>859</Words>
  <Application>Microsoft Office PowerPoint</Application>
  <PresentationFormat>Экран (4:3)</PresentationFormat>
  <Paragraphs>94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Georgia</vt:lpstr>
      <vt:lpstr>Тема Office</vt:lpstr>
      <vt:lpstr>AL-FARABI KAZAKH NATIONAL UNIVERSITY</vt:lpstr>
      <vt:lpstr>Презентация PowerPoint</vt:lpstr>
      <vt:lpstr>Lecture plan:</vt:lpstr>
      <vt:lpstr>Conflictology – a discipline among other branches of political science?</vt:lpstr>
      <vt:lpstr>"Sources and components" of the science of conflictology</vt:lpstr>
      <vt:lpstr>Political conflictology as a branch of big political science</vt:lpstr>
      <vt:lpstr>Conflictology or political conflictology?</vt:lpstr>
      <vt:lpstr>An excursion into the history of the concept of "pre-concept"</vt:lpstr>
      <vt:lpstr>An Excursion into the Sociology of Suicide*</vt:lpstr>
      <vt:lpstr>Definition</vt:lpstr>
      <vt:lpstr>Two Trends in Political Philosophy</vt:lpstr>
      <vt:lpstr>Main types of conflicts</vt:lpstr>
      <vt:lpstr>Political conflicts at different levels</vt:lpstr>
      <vt:lpstr>Levels of Conflict</vt:lpstr>
      <vt:lpstr>Materials used in the lecture :   1. Steven Spittaels Nick Meynen Filip Hilgert Handbook: Mapping Conflict Motives in War Areas (Draft version 5 October 2007) https://www.ipisresearch.be/maps/handbookweboct07.pdf 7          Gabriel Alier Riak Achot. Dut Bol Ayuel Bill. Peace and Conflict Studies  /. - South Sudan, 2022. Handbook of peace and conflict studies / edited by Charles Webel and Johan Galtung. the Taylor &amp; Francis e-Library, 2007 The handbook of conflict resolution: theory and practice / Peter T. Coleman, Morton Deutsch, Eric C. Marcus, editors. — Third edition. John Wiley &amp; Sons, Inc.2014. 4. The handbook of conflict resolution : theory and practice / Morton Deutsch, Peter T. Coleman, Eric C. Marcus, editors.—2nd ed. 5. Conflict management and resolution: an introduction/Ho-Won Jeong. the Taylor &amp; Francis e-Library, 2009 Additional. 6. Herbert, S. (2017). Conflict analysis: Topic guide. Birmingham, UK: GSDRC, University of Birmingham. 7. National Research Council 2000. International Conflict Resolution After the Cold War. Washington, DC: The National Academies Press. https://doi.org/10.17226/9897. 11 Orazbekova Z . Media And international conflict​ on Eurasian space : textbook . manual - Almaty : Kazakh un - ti , 2017 8. Peace and conflict analysis: Guidance for ILO’s programming in fragile and conflict-affected contexts. International Labour Office, Interpeace, United Nations Peacebuilding Support Office and World Health Organization – Geneva: ILO, 2021 Professional scientific databases : 1. Conflict resolution strategies use these proven conflict resolution strategies in your conflict management efforts: https://www.pon.harvard.edu/daily/conflict-resolution/conflict-resolution-strategies/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Политическая конфликтология как наука</dc:title>
  <dc:creator>Алексей</dc:creator>
  <cp:lastModifiedBy>Пользователь</cp:lastModifiedBy>
  <cp:revision>79</cp:revision>
  <dcterms:created xsi:type="dcterms:W3CDTF">2010-01-05T20:41:06Z</dcterms:created>
  <dcterms:modified xsi:type="dcterms:W3CDTF">2024-09-06T13:20:26Z</dcterms:modified>
</cp:coreProperties>
</file>