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73" r:id="rId2"/>
    <p:sldId id="274" r:id="rId3"/>
    <p:sldId id="275" r:id="rId4"/>
    <p:sldId id="257" r:id="rId5"/>
    <p:sldId id="266" r:id="rId6"/>
    <p:sldId id="267" r:id="rId7"/>
    <p:sldId id="258" r:id="rId8"/>
    <p:sldId id="259" r:id="rId9"/>
    <p:sldId id="260" r:id="rId10"/>
    <p:sldId id="265" r:id="rId11"/>
    <p:sldId id="269" r:id="rId12"/>
    <p:sldId id="270" r:id="rId13"/>
    <p:sldId id="271" r:id="rId14"/>
    <p:sldId id="272" r:id="rId15"/>
    <p:sldId id="276" r:id="rId16"/>
  </p:sldIdLst>
  <p:sldSz cx="9144000" cy="6858000" type="screen4x3"/>
  <p:notesSz cx="6858000" cy="9144000"/>
  <p:defaultTextStyle>
    <a:defPPr>
      <a:defRPr lang="e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8AD0BF-0A37-FAB2-40D5-20EDB037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7F5D-3164-41DA-BD05-663ECC82F39C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E56524-DF4F-8DA8-C5FB-0DF21AD2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328FCD-AEEF-B747-A5C9-B257F2AF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7E11-D4A7-4840-9FC2-B586DE67A7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44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4E6B0-0533-7353-0D3B-2E74235E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E9904-3F00-414D-87E6-08678395796D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6D522E-643C-56F9-7805-C00EB2E55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FFBDA-A762-975C-054C-B176D2D6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FF38-140E-402B-9054-60832AB73D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59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F109C9-7A77-1827-4422-033535B5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09AEA-A7CD-4335-93E3-80299E95DE22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12F285-496A-04E5-FEAF-CA8ADAF5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24BDE2-D4E7-D25B-D837-803010EE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79CF-8CEE-4ED3-AFE0-90AB35F537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1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97D4E9-ABEF-C0C0-FAAD-4A9D88AD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5787-7B80-4E41-B3FF-03F5CAE14E01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65DAF6-C3E0-FF49-64EF-8CF37B8F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044144-B124-8A9B-533C-876221B8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D68F-190E-4A36-84AA-EB98450EC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00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F7B10B-32F5-F8AB-CB6D-621A3BB2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827A-525A-43FC-8D3F-03E370B438A4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7C6934-B84B-1600-BB8D-567C0613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85F55-B945-E245-68EF-7739D2E3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B85B-D478-410F-B6B8-CFB9E7EB78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98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1156F17-619E-7F42-1F92-AE83AA33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2E9C-D2B4-49CA-8FE3-90A858446265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0E10358-1A66-2575-B5A7-9374CF2B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A8E3B2D-5C31-F7F4-A6B6-732ABA42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DC2E-1723-4D58-A74A-C4426E355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37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8573ABC-560F-98AA-A8F8-1097D037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C32A1-07A9-4E8B-A52C-FDA91CFDA387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A42079CD-8131-45D4-1222-F178DA24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D92F1916-6F60-1F6A-598E-C4E3EBAE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3829-A593-4C33-9966-57E411CFA8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060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457CD476-322E-E7DF-1060-BF43F395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B62D-3503-4213-9759-853961039826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A0516F3-7B5D-9AAF-DD32-ADD47372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17B33374-086F-7E0B-9823-E803D557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6608-8EA0-47C0-9026-7D28FF48B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23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AA92328-91BD-03C4-29B5-1EDE2398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3EEA9-1650-4C55-89B4-080C0E80764A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8E4D88D-DDE9-8DEC-F351-6B9D23ED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CF13891-4754-2AFB-EDED-BD0D613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B08B-E2F3-4C93-A887-2EC0046021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84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499EA0E-BB17-C65E-3C71-E945C902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A5E4-43F4-4FDB-95FB-B0D564AC6668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AE4E398-B970-ED51-E0CE-CE09429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B84FBA7-4C74-48A8-A791-C4454962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E7C4-86F3-4DC8-B9FF-9320C3C8E1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5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443E4E0-9156-1A1F-D05B-64FEFED1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8B58-E0FA-49E9-8570-5129BE0C87E6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DB69B6F-2529-0687-C781-D2360765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76F5EBD-7717-18DC-435C-47F7346F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CC5C-1DA7-433C-A64F-D5E22F27B7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4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DD5B5695-BD7E-88F8-3E92-F42716A90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49B32A-28C4-0E46-3A33-244ED3C3C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8D3D20-A9BC-7E27-A929-C7DD7A44E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37AC06-FDAA-462C-94F6-27C11FAD99ED}" type="datetimeFigureOut">
              <a:rPr lang="ru-RU"/>
              <a:pPr>
                <a:defRPr/>
              </a:pPr>
              <a:t>06.09.2024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4628-5583-2A29-080C-3E3CC8EBC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E688F-C1A7-DDDB-D6C6-67EBFEB20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A0C7D-9AEA-493B-9001-D86C118120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n.harvard.edu/daily/conflict-resolution/conflict-resolution-strategies/" TargetMode="External"/><Relationship Id="rId2" Type="http://schemas.openxmlformats.org/officeDocument/2006/relationships/hyperlink" Target="https://www.ipisresearch.be/maps/handbookweboct07.pdf%20%207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AL-FARABI KAZAKH NATIONAL UNIVERSITY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</a:rPr>
              <a:t>Department of political science and political technologies</a:t>
            </a:r>
            <a:r>
              <a:rPr lang="ru-RU" sz="28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9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4400" b="1" dirty="0">
                <a:latin typeface="Arial" panose="020B0604020202020204" pitchFamily="34" charset="0"/>
                <a:cs typeface="Arial" panose="020B0604020202020204" pitchFamily="34" charset="0"/>
              </a:rPr>
              <a:t>Political conflict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2400" b="1" dirty="0">
                <a:latin typeface="Arial" panose="020B0604020202020204" pitchFamily="34" charset="0"/>
              </a:rPr>
              <a:t>Abzhapparova A.A.</a:t>
            </a:r>
          </a:p>
          <a:p>
            <a:r>
              <a:rPr lang="en-US" sz="2400" b="1" dirty="0">
                <a:latin typeface="Arial" panose="020B0604020202020204" pitchFamily="34" charset="0"/>
              </a:rPr>
              <a:t>Senior lecturer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9563F3-E824-988A-A914-8F1EE3C48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24744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B400EB3D-22CD-830A-D469-07E6D8689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/>
              <a:t>Definition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B897E95C-97C9-2BA8-9B91-F69A3BB893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249488"/>
            <a:ext cx="8472488" cy="43243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Georgia" panose="02040502050405020303" pitchFamily="18" charset="0"/>
              <a:buNone/>
            </a:pPr>
            <a:r>
              <a:rPr lang="en" altLang="ru-RU"/>
              <a:t>Political conflict is a violent confrontation between two or more parties over the distribution of public goods.</a:t>
            </a:r>
          </a:p>
          <a:p>
            <a:pPr>
              <a:buFont typeface="Georgia" panose="02040502050405020303" pitchFamily="18" charset="0"/>
              <a:buNone/>
            </a:pPr>
            <a:endParaRPr lang="ru-RU" altLang="ru-RU"/>
          </a:p>
          <a:p>
            <a:pPr>
              <a:buFontTx/>
              <a:buChar char="-"/>
            </a:pPr>
            <a:r>
              <a:rPr lang="en" altLang="ru-RU"/>
              <a:t>Strength Vs Bargaining</a:t>
            </a:r>
          </a:p>
          <a:p>
            <a:pPr>
              <a:buFontTx/>
              <a:buChar char="-"/>
            </a:pPr>
            <a:endParaRPr lang="en-US" altLang="ru-RU"/>
          </a:p>
          <a:p>
            <a:pPr>
              <a:buFontTx/>
              <a:buChar char="-"/>
            </a:pPr>
            <a:r>
              <a:rPr lang="en" altLang="ru-RU"/>
              <a:t>Intrapersonal conflicts are ignored</a:t>
            </a:r>
          </a:p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r>
              <a:rPr lang="en" altLang="ru-RU"/>
              <a:t>Public goods: resources, norms…</a:t>
            </a:r>
          </a:p>
          <a:p>
            <a:pPr>
              <a:buFontTx/>
              <a:buChar char="-"/>
            </a:pPr>
            <a:endParaRPr lang="ru-RU" altLang="ru-RU"/>
          </a:p>
          <a:p>
            <a:pPr>
              <a:buFontTx/>
              <a:buChar char="-"/>
            </a:pP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BE86E886-8EF9-0497-9AA3-A43C05DA8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/>
              <a:t>Two Trends in Political Philosophy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289C628-05E1-ABE2-6603-09B718C5A5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" altLang="ru-RU"/>
              <a:t>"Man is a political animal" - Aristotle</a:t>
            </a:r>
          </a:p>
          <a:p>
            <a:endParaRPr lang="ru-RU" altLang="ru-RU"/>
          </a:p>
          <a:p>
            <a:r>
              <a:rPr lang="en" altLang="ru-RU"/>
              <a:t>Man is a participant in the "war of all against all" - Thomas Hobbes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CBAA9F11-1D2B-429A-D715-6CE8234E0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 dirty="0"/>
              <a:t>Main types of conflicts</a:t>
            </a:r>
          </a:p>
        </p:txBody>
      </p:sp>
      <p:graphicFrame>
        <p:nvGraphicFramePr>
          <p:cNvPr id="18464" name="Group 32">
            <a:extLst>
              <a:ext uri="{FF2B5EF4-FFF2-40B4-BE49-F238E27FC236}">
                <a16:creationId xmlns:a16="http://schemas.microsoft.com/office/drawing/2014/main" id="{267E58FF-F5E0-200A-0858-950AFCBD16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543925" cy="2674937"/>
        </p:xfrm>
        <a:graphic>
          <a:graphicData uri="http://schemas.openxmlformats.org/drawingml/2006/table">
            <a:tbl>
              <a:tblPr/>
              <a:tblGrid>
                <a:gridCol w="227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5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Parameter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Significantly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Insignificantly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Duration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Long-term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Short term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Obviousness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Open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Latent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19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Validity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Realistic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Unrealistic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61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Limited resource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Zero-sum (no win-win solution possible)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 sz="240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anose="02040502050405020303" pitchFamily="18" charset="0"/>
                        <a:defRPr sz="2200">
                          <a:solidFill>
                            <a:schemeClr val="accent2"/>
                          </a:solidFill>
                          <a:latin typeface="Georgia" panose="02040502050405020303" pitchFamily="18" charset="0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anose="05020102010507070707" pitchFamily="18" charset="2"/>
                        <a:defRPr sz="2000">
                          <a:solidFill>
                            <a:schemeClr val="accent1"/>
                          </a:solidFill>
                          <a:latin typeface="Georgia" panose="02040502050405020303" pitchFamily="18" charset="0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Font typeface="Georgia" panose="02040502050405020303" pitchFamily="18" charset="0"/>
                        <a:defRPr>
                          <a:solidFill>
                            <a:srgbClr val="A04DA3"/>
                          </a:solidFill>
                          <a:latin typeface="Georgia" panose="0204050205040502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With a positive sum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(a mutually beneficial solution is possible)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5E73B586-3A17-58CB-0177-FEE3EEB88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/>
              <a:t>Political conflicts at different levels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43D47410-0835-4E77-E29A-FAE52AC63957}"/>
              </a:ext>
            </a:extLst>
          </p:cNvPr>
          <p:cNvSpPr/>
          <p:nvPr/>
        </p:nvSpPr>
        <p:spPr>
          <a:xfrm>
            <a:off x="3429000" y="4286250"/>
            <a:ext cx="1928813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6E2DBA7-C1C6-BD6D-BC92-5A72F402C4B9}"/>
              </a:ext>
            </a:extLst>
          </p:cNvPr>
          <p:cNvSpPr/>
          <p:nvPr/>
        </p:nvSpPr>
        <p:spPr>
          <a:xfrm>
            <a:off x="928688" y="3071813"/>
            <a:ext cx="1928812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42158B1-CA77-C56E-4AD0-CCA13ACF4D50}"/>
              </a:ext>
            </a:extLst>
          </p:cNvPr>
          <p:cNvSpPr/>
          <p:nvPr/>
        </p:nvSpPr>
        <p:spPr>
          <a:xfrm>
            <a:off x="3429000" y="2357438"/>
            <a:ext cx="1928813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73A9D92-7C3C-9F68-315B-7866AD4E328D}"/>
              </a:ext>
            </a:extLst>
          </p:cNvPr>
          <p:cNvSpPr/>
          <p:nvPr/>
        </p:nvSpPr>
        <p:spPr>
          <a:xfrm>
            <a:off x="6000750" y="3071813"/>
            <a:ext cx="1928813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D5A50A8-971D-B65D-C865-BE4AB6DCDFA1}"/>
              </a:ext>
            </a:extLst>
          </p:cNvPr>
          <p:cNvCxnSpPr/>
          <p:nvPr/>
        </p:nvCxnSpPr>
        <p:spPr>
          <a:xfrm>
            <a:off x="5429250" y="3429000"/>
            <a:ext cx="500063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A404A79-775D-B7AA-5598-DAA8AA1EFA36}"/>
              </a:ext>
            </a:extLst>
          </p:cNvPr>
          <p:cNvCxnSpPr/>
          <p:nvPr/>
        </p:nvCxnSpPr>
        <p:spPr>
          <a:xfrm flipV="1">
            <a:off x="2786063" y="3071813"/>
            <a:ext cx="571500" cy="357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3B2EDFB-3683-5F4B-1507-8E2627555F6F}"/>
              </a:ext>
            </a:extLst>
          </p:cNvPr>
          <p:cNvCxnSpPr/>
          <p:nvPr/>
        </p:nvCxnSpPr>
        <p:spPr>
          <a:xfrm rot="5400000">
            <a:off x="4751388" y="4108450"/>
            <a:ext cx="50006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11874F8D-21AA-0C36-C45B-8C0BB75C98EC}"/>
              </a:ext>
            </a:extLst>
          </p:cNvPr>
          <p:cNvCxnSpPr/>
          <p:nvPr/>
        </p:nvCxnSpPr>
        <p:spPr>
          <a:xfrm rot="5400000">
            <a:off x="3465512" y="4106863"/>
            <a:ext cx="50006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4713778D-92B3-29F9-2322-B98CCD688F86}"/>
              </a:ext>
            </a:extLst>
          </p:cNvPr>
          <p:cNvSpPr txBox="1">
            <a:spLocks/>
          </p:cNvSpPr>
          <p:nvPr/>
        </p:nvSpPr>
        <p:spPr bwMode="auto">
          <a:xfrm>
            <a:off x="6572250" y="5072063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300" name="TextBox 30">
            <a:extLst>
              <a:ext uri="{FF2B5EF4-FFF2-40B4-BE49-F238E27FC236}">
                <a16:creationId xmlns:a16="http://schemas.microsoft.com/office/drawing/2014/main" id="{8303BDF3-4728-1B8C-77BF-6D3431F1C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3571875"/>
            <a:ext cx="2143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" altLang="ru-RU" sz="1600">
                <a:solidFill>
                  <a:schemeClr val="bg1"/>
                </a:solidFill>
                <a:latin typeface="Arial" panose="020B0604020202020204" pitchFamily="34" charset="0"/>
              </a:rPr>
              <a:t>Interest groups</a:t>
            </a:r>
          </a:p>
        </p:txBody>
      </p:sp>
      <p:sp>
        <p:nvSpPr>
          <p:cNvPr id="12301" name="TextBox 31">
            <a:extLst>
              <a:ext uri="{FF2B5EF4-FFF2-40B4-BE49-F238E27FC236}">
                <a16:creationId xmlns:a16="http://schemas.microsoft.com/office/drawing/2014/main" id="{708EE51E-039C-CCCA-3DEB-2A6B82430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75" y="292893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" altLang="ru-RU">
                <a:solidFill>
                  <a:schemeClr val="bg1"/>
                </a:solidFill>
                <a:latin typeface="Arial" panose="020B0604020202020204" pitchFamily="34" charset="0"/>
              </a:rPr>
              <a:t>State</a:t>
            </a:r>
          </a:p>
        </p:txBody>
      </p:sp>
      <p:sp>
        <p:nvSpPr>
          <p:cNvPr id="12302" name="TextBox 32">
            <a:extLst>
              <a:ext uri="{FF2B5EF4-FFF2-40B4-BE49-F238E27FC236}">
                <a16:creationId xmlns:a16="http://schemas.microsoft.com/office/drawing/2014/main" id="{3BC43417-8C20-6CCE-D0BE-914EB63C5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43313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" altLang="ru-RU">
                <a:solidFill>
                  <a:schemeClr val="bg1"/>
                </a:solidFill>
                <a:latin typeface="Arial" panose="020B0604020202020204" pitchFamily="34" charset="0"/>
              </a:rPr>
              <a:t>Parties</a:t>
            </a:r>
          </a:p>
        </p:txBody>
      </p:sp>
      <p:sp>
        <p:nvSpPr>
          <p:cNvPr id="12303" name="TextBox 33">
            <a:extLst>
              <a:ext uri="{FF2B5EF4-FFF2-40B4-BE49-F238E27FC236}">
                <a16:creationId xmlns:a16="http://schemas.microsoft.com/office/drawing/2014/main" id="{F7F63868-69E4-32DB-16FD-7DF7F8C1A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4845050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" altLang="ru-RU">
                <a:solidFill>
                  <a:schemeClr val="bg1"/>
                </a:solidFill>
                <a:latin typeface="Arial" panose="020B0604020202020204" pitchFamily="34" charset="0"/>
              </a:rPr>
              <a:t>Individual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B36EA70E-D879-A590-E3B2-3A59BA867FDD}"/>
              </a:ext>
            </a:extLst>
          </p:cNvPr>
          <p:cNvCxnSpPr/>
          <p:nvPr/>
        </p:nvCxnSpPr>
        <p:spPr>
          <a:xfrm flipV="1">
            <a:off x="5429250" y="4286250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033FBB0B-BC41-097F-87B1-4C4DB05E3164}"/>
              </a:ext>
            </a:extLst>
          </p:cNvPr>
          <p:cNvCxnSpPr/>
          <p:nvPr/>
        </p:nvCxnSpPr>
        <p:spPr>
          <a:xfrm rot="10800000">
            <a:off x="2786063" y="4429125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D4FCCC31-4970-6B3C-CDB3-39C687DB0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/>
              <a:t>Levels of Conflict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1EABCCA4-D015-19F2-85F6-C2B180A93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en" altLang="ru-RU" sz="2400"/>
              <a:t>International.</a:t>
            </a:r>
          </a:p>
          <a:p>
            <a:pPr>
              <a:buFontTx/>
              <a:buChar char="-"/>
            </a:pPr>
            <a:r>
              <a:rPr lang="en" altLang="ru-RU" sz="2400"/>
              <a:t>Within the state – the center vs. regions, branches of government.</a:t>
            </a:r>
          </a:p>
          <a:p>
            <a:pPr>
              <a:buFontTx/>
              <a:buChar char="-"/>
            </a:pPr>
            <a:r>
              <a:rPr lang="en" altLang="ru-RU" sz="2400"/>
              <a:t>Within society – intergroup (class), ethnonational, gender.</a:t>
            </a:r>
          </a:p>
          <a:p>
            <a:pPr>
              <a:buFontTx/>
              <a:buChar char="-"/>
            </a:pPr>
            <a:r>
              <a:rPr lang="en" altLang="ru-RU" sz="2400"/>
              <a:t>State vs. society – conflict of elites, state vs. civil society.</a:t>
            </a:r>
          </a:p>
          <a:p>
            <a:pPr>
              <a:buFontTx/>
              <a:buChar char="-"/>
            </a:pPr>
            <a:r>
              <a:rPr lang="en" altLang="ru-RU" sz="2400"/>
              <a:t>State Vs Individual</a:t>
            </a:r>
          </a:p>
          <a:p>
            <a:pPr>
              <a:buFontTx/>
              <a:buChar char="-"/>
            </a:pPr>
            <a:endParaRPr lang="ru-RU" altLang="ru-RU" sz="2400"/>
          </a:p>
          <a:p>
            <a:pPr>
              <a:buFontTx/>
              <a:buChar char="-"/>
            </a:pPr>
            <a:endParaRPr lang="ru-RU" altLang="ru-RU" sz="2400"/>
          </a:p>
          <a:p>
            <a:pPr>
              <a:buFontTx/>
              <a:buChar char="-"/>
            </a:pPr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112" y="1052736"/>
            <a:ext cx="7714385" cy="4824536"/>
          </a:xfrm>
        </p:spPr>
        <p:txBody>
          <a:bodyPr>
            <a:noAutofit/>
          </a:bodyPr>
          <a:lstStyle/>
          <a:p>
            <a:pPr lvl="0" algn="just"/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used in the lecture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Steven </a:t>
            </a:r>
            <a:r>
              <a:rPr lang="en-US" sz="16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Spittaels</a:t>
            </a:r>
            <a:r>
              <a:rPr lang="en-US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Nick Meynen Filip </a:t>
            </a:r>
            <a:r>
              <a:rPr lang="en-US" sz="1600" u="none" strike="noStrike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Hilgert</a:t>
            </a:r>
            <a:r>
              <a:rPr lang="en-US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Handbook: Mapping Conflict Motives in War Areas (Draft version 5 October 2007) </a:t>
            </a:r>
            <a:r>
              <a:rPr lang="en-US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https://www.ipisresearch.be/maps/handbookweboct07.pdf 7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Gabriel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Alier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Riak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Achot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Dut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Bol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Ayuel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Bill. Peace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Studies  /. - South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Sudan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2022.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Handbook of peace and conflict studies / edited by Charles </a:t>
            </a:r>
            <a:r>
              <a:rPr lang="en-US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Webel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Johan Galtung. the Taylor &amp; Francis e-Library, 2007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handbook of conflict resolution: theory and practice / Peter T. Coleman, Morton Deutsch, Eric C. Marcus, editors. — Third edition. John Wiley &amp; Sons, Inc.2014.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The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handbook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resolution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theory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practice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Morton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Peter T.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Coleman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Eric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C.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Marcus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editors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.—2nd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resolution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introduction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Ho-Won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Jeong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Taylor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&amp;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Francis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e-Library, 2009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kk-K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Additional.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 Herbert, S. (2017). Conflict analysis: Topic guide. Birmingham, UK: GSDRC, University of Birmingham.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National Research Council 2000. International Conflict Resolution After the Cold War. Washington, DC: The National Academies Press. https://doi.org/10.17226/9897. 11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Orazbekova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Media And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international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​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Eurasian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space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textbook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manual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Almaty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Kazakh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2017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Peace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analysis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Guidance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ILO’s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programming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fragile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conflict-affected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contexts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International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Labour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Office,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Interpeace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United Nations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Peacebuilding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Support Office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World Health Organization – </a:t>
            </a:r>
            <a:r>
              <a:rPr lang="ru-RU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Geneva</a:t>
            </a:r>
            <a: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ILO, 2021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kk-K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 scientific databases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Conflict resolution strategies use these proven conflict resolution strategies in your conflict management efforts: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16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https://www.pon.harvard.edu/daily/conflict-resolution/conflict-resolution-strategies/</a:t>
            </a:r>
            <a:br>
              <a:rPr lang="ru-RU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56E6C6-1D30-98AF-C634-7FBFD8E29F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59" y="1052736"/>
            <a:ext cx="1135852" cy="128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6732" y="1113431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Political conflict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780928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sz="4000" dirty="0">
                <a:latin typeface="Arial" panose="020B0604020202020204" pitchFamily="34" charset="0"/>
                <a:cs typeface="Arial" panose="020B0604020202020204" pitchFamily="34" charset="0"/>
              </a:rPr>
              <a:t>Political conflict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en" sz="4000" dirty="0">
                <a:latin typeface="Arial" panose="020B0604020202020204" pitchFamily="34" charset="0"/>
                <a:cs typeface="Arial" panose="020B0604020202020204" pitchFamily="34" charset="0"/>
              </a:rPr>
              <a:t> as a discipline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E2F8E18-B625-ACAA-524B-0EFB07741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24744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365125"/>
            <a:ext cx="5815558" cy="1325563"/>
          </a:xfrm>
        </p:spPr>
        <p:txBody>
          <a:bodyPr>
            <a:normAutofit/>
          </a:bodyPr>
          <a:lstStyle/>
          <a:p>
            <a:r>
              <a:rPr lang="" sz="4000" b="1" dirty="0">
                <a:latin typeface="Arial" pitchFamily="34" charset="0"/>
                <a:cs typeface="Arial" pitchFamily="34" charset="0"/>
              </a:rPr>
              <a:t>Lecture plan: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" altLang="ru-RU" sz="4800" dirty="0"/>
              <a:t>"Sources and components" of the science of conflictology</a:t>
            </a:r>
          </a:p>
          <a:p>
            <a:pPr>
              <a:buFontTx/>
              <a:buChar char="-"/>
            </a:pPr>
            <a:r>
              <a:rPr lang="en" altLang="ru-RU" sz="4800" dirty="0"/>
              <a:t>Political conflictology as a branch of big political science</a:t>
            </a:r>
          </a:p>
          <a:p>
            <a:pPr>
              <a:buFontTx/>
              <a:buChar char="-"/>
            </a:pPr>
            <a:r>
              <a:rPr lang="en" altLang="ru-RU" sz="4800"/>
              <a:t>Main types of conflicts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59CF26-97B9-C614-7ABD-80CF65FDE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24744"/>
            <a:ext cx="1296144" cy="14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003BE701-D98C-4808-0CEE-CD5083130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714500"/>
          </a:xfrm>
        </p:spPr>
        <p:txBody>
          <a:bodyPr/>
          <a:lstStyle/>
          <a:p>
            <a:r>
              <a:rPr lang="en" altLang="ru-RU"/>
              <a:t>Conflictology – a discipline among other branches of political science?</a:t>
            </a:r>
          </a:p>
        </p:txBody>
      </p:sp>
      <p:sp>
        <p:nvSpPr>
          <p:cNvPr id="3075" name="Содержимое 2">
            <a:extLst>
              <a:ext uri="{FF2B5EF4-FFF2-40B4-BE49-F238E27FC236}">
                <a16:creationId xmlns:a16="http://schemas.microsoft.com/office/drawing/2014/main" id="{7E8B1F62-3FFC-9EC7-009E-A7AA27FEEA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3035300"/>
            <a:ext cx="8229600" cy="8937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Georgia" panose="02040502050405020303" pitchFamily="18" charset="0"/>
              <a:buNone/>
            </a:pPr>
            <a:r>
              <a:rPr lang="en" altLang="ru-RU"/>
              <a:t>Psephology, elitology, transitology…</a:t>
            </a:r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DD250B83-1206-AEC4-90A4-54DDB9C47285}"/>
              </a:ext>
            </a:extLst>
          </p:cNvPr>
          <p:cNvSpPr txBox="1">
            <a:spLocks/>
          </p:cNvSpPr>
          <p:nvPr/>
        </p:nvSpPr>
        <p:spPr>
          <a:xfrm>
            <a:off x="642938" y="4143375"/>
            <a:ext cx="8229600" cy="2071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" sz="2800" dirty="0">
                <a:latin typeface="+mn-lt"/>
              </a:rPr>
              <a:t>Not quite. </a:t>
            </a:r>
            <a:r>
              <a:rPr lang="en" sz="2800" dirty="0" err="1">
                <a:latin typeface="+mn-lt"/>
              </a:rPr>
              <a:t>Conflictology </a:t>
            </a:r>
            <a:r>
              <a:rPr lang="en" sz="2800" dirty="0">
                <a:latin typeface="+mn-lt"/>
              </a:rPr>
              <a:t>goes beyond the political sphere, and claims to cover conflicts outside of politics. Even family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B869F7CF-04C7-9021-AD7C-CB7CD9E4A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472488" cy="1066800"/>
          </a:xfrm>
        </p:spPr>
        <p:txBody>
          <a:bodyPr/>
          <a:lstStyle/>
          <a:p>
            <a:r>
              <a:rPr lang="en" altLang="ru-RU" dirty="0"/>
              <a:t>"Sources and components" of the science of conflictology</a:t>
            </a:r>
          </a:p>
        </p:txBody>
      </p:sp>
      <p:sp>
        <p:nvSpPr>
          <p:cNvPr id="4099" name="Содержимое 2">
            <a:extLst>
              <a:ext uri="{FF2B5EF4-FFF2-40B4-BE49-F238E27FC236}">
                <a16:creationId xmlns:a16="http://schemas.microsoft.com/office/drawing/2014/main" id="{731128F3-E122-F67D-7FF3-FFF4767991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249488"/>
            <a:ext cx="8329613" cy="43243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" altLang="ru-RU"/>
              <a:t>Conflict psychology and popular psychology.</a:t>
            </a:r>
          </a:p>
          <a:p>
            <a:endParaRPr lang="ru-RU" altLang="ru-RU"/>
          </a:p>
          <a:p>
            <a:r>
              <a:rPr lang="en" altLang="ru-RU"/>
              <a:t>Experience of political strategists and political consultants.</a:t>
            </a:r>
          </a:p>
          <a:p>
            <a:endParaRPr lang="ru-RU" altLang="ru-RU"/>
          </a:p>
          <a:p>
            <a:r>
              <a:rPr lang="en" altLang="ru-RU"/>
              <a:t>Experience in applied study of international conflict regulation.</a:t>
            </a:r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06CB48D1-631C-6BC6-F5DF-29CB522B5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686800" cy="1495425"/>
          </a:xfrm>
        </p:spPr>
        <p:txBody>
          <a:bodyPr/>
          <a:lstStyle/>
          <a:p>
            <a:r>
              <a:rPr lang="en" altLang="ru-RU" dirty="0"/>
              <a:t>Political conflictology as a branch of big political science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F4FF1D73-CE1C-6B79-38F9-371557CA27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85750" y="2249488"/>
            <a:ext cx="8715375" cy="43243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" altLang="ru-RU"/>
              <a:t>Studying the political background of the conflict.</a:t>
            </a:r>
          </a:p>
          <a:p>
            <a:endParaRPr lang="ru-RU" altLang="ru-RU"/>
          </a:p>
          <a:p>
            <a:r>
              <a:rPr lang="en" altLang="ru-RU"/>
              <a:t>Overcoming psychological reductionism, biological reductionism, etc.</a:t>
            </a:r>
          </a:p>
          <a:p>
            <a:endParaRPr lang="ru-RU" altLang="ru-RU"/>
          </a:p>
          <a:p>
            <a:r>
              <a:rPr lang="en" altLang="ru-RU"/>
              <a:t>The use of political science tools and borrowed ones – rational choice theory, mid-range theories, game modeling,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3E04962F-4FC2-B7D8-608F-366D5AF88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428625"/>
          </a:xfrm>
        </p:spPr>
        <p:txBody>
          <a:bodyPr/>
          <a:lstStyle/>
          <a:p>
            <a:r>
              <a:rPr lang="en" altLang="ru-RU" sz="2400"/>
              <a:t>Conflictology or political conflictology?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D77860F-7940-FACD-9507-A2AEB5FECC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714500"/>
            <a:ext cx="8229600" cy="4859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23888" indent="-514350">
              <a:buFont typeface="Georgia" panose="02040502050405020303" pitchFamily="18" charset="0"/>
              <a:buAutoNum type="arabicPeriod"/>
            </a:pPr>
            <a:r>
              <a:rPr lang="en" altLang="ru-RU"/>
              <a:t>There is nothing to stop us from addressing various aspects of conflicts in traditional sciences.</a:t>
            </a:r>
          </a:p>
          <a:p>
            <a:pPr marL="623888" indent="-514350">
              <a:buFont typeface="Georgia" panose="02040502050405020303" pitchFamily="18" charset="0"/>
              <a:buAutoNum type="arabicPeriod"/>
            </a:pPr>
            <a:r>
              <a:rPr lang="en" altLang="ru-RU"/>
              <a:t>Describing conflicts at the micro level (family quarrels) and at the national level (civil wars) risks being too abstract.</a:t>
            </a:r>
          </a:p>
          <a:p>
            <a:pPr marL="623888" indent="-514350">
              <a:buFont typeface="Georgia" panose="02040502050405020303" pitchFamily="18" charset="0"/>
              <a:buAutoNum type="arabicPeriod"/>
            </a:pPr>
            <a:r>
              <a:rPr lang="en" altLang="ru-RU"/>
              <a:t>The term “conflict” is essentially </a:t>
            </a:r>
            <a:r>
              <a:rPr lang="en" altLang="ru-RU" i="1"/>
              <a:t>a pre-concept </a:t>
            </a:r>
            <a:r>
              <a:rPr lang="en" altLang="ru-RU"/>
              <a:t>, i.e. a concept of everyday, non-scientific language.</a:t>
            </a:r>
          </a:p>
          <a:p>
            <a:pPr marL="623888" indent="-514350">
              <a:buFont typeface="Georgia" panose="02040502050405020303" pitchFamily="18" charset="0"/>
              <a:buNone/>
            </a:pPr>
            <a:endParaRPr lang="ru-RU" altLang="ru-RU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88EF77D7-0D3D-1049-B0E7-BDB4C56996AD}"/>
              </a:ext>
            </a:extLst>
          </p:cNvPr>
          <p:cNvSpPr txBox="1">
            <a:spLocks/>
          </p:cNvSpPr>
          <p:nvPr/>
        </p:nvSpPr>
        <p:spPr>
          <a:xfrm>
            <a:off x="500063" y="285750"/>
            <a:ext cx="8229600" cy="135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4078" indent="-51435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F1A7532F-7768-0DDF-3FD1-19ABE83D2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472488" cy="1066800"/>
          </a:xfrm>
        </p:spPr>
        <p:txBody>
          <a:bodyPr/>
          <a:lstStyle/>
          <a:p>
            <a:r>
              <a:rPr lang="en" altLang="ru-RU"/>
              <a:t>An excursion into the history of the concept of "pre-concept"</a:t>
            </a:r>
          </a:p>
        </p:txBody>
      </p:sp>
      <p:sp>
        <p:nvSpPr>
          <p:cNvPr id="7171" name="Содержимое 2">
            <a:extLst>
              <a:ext uri="{FF2B5EF4-FFF2-40B4-BE49-F238E27FC236}">
                <a16:creationId xmlns:a16="http://schemas.microsoft.com/office/drawing/2014/main" id="{CB03722A-76EB-7E2D-9C29-83E3D4ACB8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2249488"/>
            <a:ext cx="7354888" cy="43243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Georgia" panose="02040502050405020303" pitchFamily="18" charset="0"/>
              <a:buNone/>
            </a:pPr>
            <a:r>
              <a:rPr lang="en" altLang="ru-RU" sz="2400"/>
              <a:t>Emile Durkheim</a:t>
            </a:r>
          </a:p>
          <a:p>
            <a:pPr>
              <a:buFont typeface="Georgia" panose="02040502050405020303" pitchFamily="18" charset="0"/>
              <a:buNone/>
            </a:pPr>
            <a:r>
              <a:rPr lang="en" altLang="ru-RU" sz="2400"/>
              <a:t> (Emile Durkheim)</a:t>
            </a:r>
            <a:endParaRPr lang="ru-RU" altLang="ru-RU" sz="2400"/>
          </a:p>
          <a:p>
            <a:pPr>
              <a:buFont typeface="Georgia" panose="02040502050405020303" pitchFamily="18" charset="0"/>
              <a:buNone/>
            </a:pPr>
            <a:r>
              <a:rPr lang="en" altLang="ru-RU" sz="2400"/>
              <a:t>  1858 - 1917</a:t>
            </a:r>
          </a:p>
          <a:p>
            <a:pPr>
              <a:buFont typeface="Georgia" panose="02040502050405020303" pitchFamily="18" charset="0"/>
              <a:buNone/>
            </a:pPr>
            <a:r>
              <a:rPr lang="en" altLang="ru-RU" sz="2400"/>
              <a:t> </a:t>
            </a:r>
          </a:p>
          <a:p>
            <a:pPr>
              <a:buFont typeface="Georgia" panose="02040502050405020303" pitchFamily="18" charset="0"/>
              <a:buNone/>
            </a:pPr>
            <a:r>
              <a:rPr lang="en" altLang="ru-RU" sz="2400"/>
              <a:t>Sociologist, founder of the sociological method. He assumed that everyday language can call facts and phenomena of different natures the same.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803E4EC6-4F84-3650-7C8D-ADFCE5660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" altLang="ru-RU"/>
              <a:t>An Excursion into the Sociology of Suicide*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8DCC80A4-C34A-3C70-9412-0328317B3E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7829550" cy="1554462"/>
        </p:xfrm>
        <a:graphic>
          <a:graphicData uri="http://schemas.openxmlformats.org/drawingml/2006/table">
            <a:tbl>
              <a:tblPr/>
              <a:tblGrid>
                <a:gridCol w="2609850">
                  <a:extLst>
                    <a:ext uri="{9D8B030D-6E8A-4147-A177-3AD203B41FA5}">
                      <a16:colId xmlns:a16="http://schemas.microsoft.com/office/drawing/2014/main" val="599913788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950788863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447686856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Social integration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Too low (individualism)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Too high (collectivism)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0362"/>
                  </a:ext>
                </a:extLst>
              </a:tr>
              <a:tr h="63976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suicide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Egoistic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Altruistic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83134"/>
                  </a:ext>
                </a:extLst>
              </a:tr>
            </a:tbl>
          </a:graphicData>
        </a:graphic>
      </p:graphicFrame>
      <p:graphicFrame>
        <p:nvGraphicFramePr>
          <p:cNvPr id="5" name="Содержимое 3">
            <a:extLst>
              <a:ext uri="{FF2B5EF4-FFF2-40B4-BE49-F238E27FC236}">
                <a16:creationId xmlns:a16="http://schemas.microsoft.com/office/drawing/2014/main" id="{3AB22664-2955-2BB0-45ED-7547943F532F}"/>
              </a:ext>
            </a:extLst>
          </p:cNvPr>
          <p:cNvGraphicFramePr>
            <a:graphicFrameLocks/>
          </p:cNvGraphicFramePr>
          <p:nvPr/>
        </p:nvGraphicFramePr>
        <p:xfrm>
          <a:off x="428625" y="4214813"/>
          <a:ext cx="7829550" cy="127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r>
                        <a:rPr lang="en" sz="1800" dirty="0"/>
                        <a:t>Regulation of life</a:t>
                      </a:r>
                    </a:p>
                  </a:txBody>
                  <a:tcPr marT="45678" marB="45678"/>
                </a:tc>
                <a:tc>
                  <a:txBody>
                    <a:bodyPr/>
                    <a:lstStyle/>
                    <a:p>
                      <a:r>
                        <a:rPr lang="en" sz="1800" dirty="0"/>
                        <a:t>Too </a:t>
                      </a:r>
                      <a:r>
                        <a:rPr lang="en" sz="1800" baseline="0" dirty="0"/>
                        <a:t>low</a:t>
                      </a:r>
                      <a:endParaRPr lang="ru-RU" sz="1800" dirty="0"/>
                    </a:p>
                  </a:txBody>
                  <a:tcPr marT="45678" marB="45678"/>
                </a:tc>
                <a:tc>
                  <a:txBody>
                    <a:bodyPr/>
                    <a:lstStyle/>
                    <a:p>
                      <a:r>
                        <a:rPr lang="en" sz="1800" dirty="0"/>
                        <a:t>Too high</a:t>
                      </a:r>
                    </a:p>
                    <a:p>
                      <a:endParaRPr lang="ru-RU" sz="1800" dirty="0"/>
                    </a:p>
                  </a:txBody>
                  <a:tcPr marT="45678" marB="456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r>
                        <a:rPr lang="en" sz="1800" dirty="0"/>
                        <a:t>Type of suicide</a:t>
                      </a:r>
                    </a:p>
                  </a:txBody>
                  <a:tcPr marT="45678" marB="4567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dirty="0" err="1"/>
                        <a:t>Anomic</a:t>
                      </a:r>
                      <a:endParaRPr lang="ru-RU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</a:txBody>
                  <a:tcPr marT="45678" marB="45678"/>
                </a:tc>
                <a:tc>
                  <a:txBody>
                    <a:bodyPr/>
                    <a:lstStyle/>
                    <a:p>
                      <a:r>
                        <a:rPr lang="en" sz="1800" dirty="0"/>
                        <a:t>Fatalistic*</a:t>
                      </a:r>
                    </a:p>
                  </a:txBody>
                  <a:tcPr marT="45678" marB="456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4D53AF2F-9B5C-EE58-7611-EDB2BB4437AC}"/>
              </a:ext>
            </a:extLst>
          </p:cNvPr>
          <p:cNvSpPr txBox="1">
            <a:spLocks/>
          </p:cNvSpPr>
          <p:nvPr/>
        </p:nvSpPr>
        <p:spPr>
          <a:xfrm>
            <a:off x="457200" y="5715000"/>
            <a:ext cx="7829550" cy="8588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" dirty="0">
                <a:latin typeface="+mn-lt"/>
              </a:rPr>
              <a:t>* Durkheim E. "Suicide. Sociological Study" (1897).</a:t>
            </a:r>
          </a:p>
          <a:p>
            <a:pPr marL="365760" indent="-25603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" dirty="0">
                <a:latin typeface="+mn-lt"/>
              </a:rPr>
              <a:t>** fatalistic type – further interpretation.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859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Тема Office</vt:lpstr>
      <vt:lpstr>AL-FARABI KAZAKH NATIONAL UNIVERSITY</vt:lpstr>
      <vt:lpstr>Презентация PowerPoint</vt:lpstr>
      <vt:lpstr>Lecture plan:</vt:lpstr>
      <vt:lpstr>Conflictology – a discipline among other branches of political science?</vt:lpstr>
      <vt:lpstr>"Sources and components" of the science of conflictology</vt:lpstr>
      <vt:lpstr>Political conflictology as a branch of big political science</vt:lpstr>
      <vt:lpstr>Conflictology or political conflictology?</vt:lpstr>
      <vt:lpstr>An excursion into the history of the concept of "pre-concept"</vt:lpstr>
      <vt:lpstr>An Excursion into the Sociology of Suicide*</vt:lpstr>
      <vt:lpstr>Definition</vt:lpstr>
      <vt:lpstr>Two Trends in Political Philosophy</vt:lpstr>
      <vt:lpstr>Main types of conflicts</vt:lpstr>
      <vt:lpstr>Political conflicts at different levels</vt:lpstr>
      <vt:lpstr>Levels of Conflict</vt:lpstr>
      <vt:lpstr>Materials used in the lecture :   1. Steven Spittaels Nick Meynen Filip Hilgert Handbook: Mapping Conflict Motives in War Areas (Draft version 5 October 2007) https://www.ipisresearch.be/maps/handbookweboct07.pdf 7          Gabriel Alier Riak Achot. Dut Bol Ayuel Bill. Peace and Conflict Studies  /. - South Sudan, 2022. Handbook of peace and conflict studies / edited by Charles Webel and Johan Galtung. the Taylor &amp; Francis e-Library, 2007 The handbook of conflict resolution: theory and practice / Peter T. Coleman, Morton Deutsch, Eric C. Marcus, editors. — Third edition. John Wiley &amp; Sons, Inc.2014. 4. The handbook of conflict resolution : theory and practice / Morton Deutsch, Peter T. Coleman, Eric C. Marcus, editors.—2nd ed. 5. Conflict management and resolution: an introduction/Ho-Won Jeong. the Taylor &amp; Francis e-Library, 2009 Additional. 6. Herbert, S. (2017). Conflict analysis: Topic guide. Birmingham, UK: GSDRC, University of Birmingham. 7. National Research Council 2000. International Conflict Resolution After the Cold War. Washington, DC: The National Academies Press. https://doi.org/10.17226/9897. 11 Orazbekova Z . Media And international conflict​ on Eurasian space : textbook . manual - Almaty : Kazakh un - ti , 2017 8. Peace and conflict analysis: Guidance for ILO’s programming in fragile and conflict-affected contexts. International Labour Office, Interpeace, United Nations Peacebuilding Support Office and World Health Organization – Geneva: ILO, 2021 Professional scientific databases : 1. Conflict resolution strategies use these proven conflict resolution strategies in your conflict management efforts: https://www.pon.harvard.edu/daily/conflict-resolution/conflict-resolution-strategies/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конфликтология как наука</dc:title>
  <dc:creator>Алексей</dc:creator>
  <cp:lastModifiedBy>Пользователь</cp:lastModifiedBy>
  <cp:revision>79</cp:revision>
  <dcterms:created xsi:type="dcterms:W3CDTF">2010-01-05T20:41:06Z</dcterms:created>
  <dcterms:modified xsi:type="dcterms:W3CDTF">2024-09-06T13:20:26Z</dcterms:modified>
</cp:coreProperties>
</file>